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343" r:id="rId4"/>
    <p:sldId id="345" r:id="rId5"/>
    <p:sldId id="258" r:id="rId6"/>
    <p:sldId id="344" r:id="rId7"/>
    <p:sldId id="323" r:id="rId8"/>
    <p:sldId id="263" r:id="rId9"/>
    <p:sldId id="279" r:id="rId10"/>
    <p:sldId id="346" r:id="rId11"/>
    <p:sldId id="289" r:id="rId12"/>
    <p:sldId id="27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6404" autoAdjust="0"/>
  </p:normalViewPr>
  <p:slideViewPr>
    <p:cSldViewPr snapToGrid="0">
      <p:cViewPr>
        <p:scale>
          <a:sx n="98" d="100"/>
          <a:sy n="98" d="100"/>
        </p:scale>
        <p:origin x="960" y="3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E013F9-9847-479D-A90F-B7412106242A}" type="doc">
      <dgm:prSet loTypeId="urn:microsoft.com/office/officeart/2005/8/layout/cycle4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EE0C8876-9E47-44E4-AC17-10AC49FBCAF3}">
      <dgm:prSet phldrT="[Text]"/>
      <dgm:spPr>
        <a:xfrm>
          <a:off x="2226436" y="238887"/>
          <a:ext cx="1814703" cy="1814703"/>
        </a:xfrm>
        <a:prstGeom prst="pieWedge">
          <a:avLst/>
        </a:prstGeom>
        <a:solidFill>
          <a:srgbClr val="00B0F0"/>
        </a:solidFill>
      </dgm:spPr>
      <dgm:t>
        <a:bodyPr/>
        <a:lstStyle/>
        <a:p>
          <a:pPr>
            <a:buNone/>
          </a:pPr>
          <a:r>
            <a:rPr lang="en-GB" dirty="0" smtClean="0">
              <a:latin typeface="Calibri"/>
              <a:ea typeface="+mn-ea"/>
              <a:cs typeface="+mn-cs"/>
            </a:rPr>
            <a:t>parent learning</a:t>
          </a:r>
          <a:endParaRPr lang="en-GB" dirty="0">
            <a:latin typeface="Calibri"/>
            <a:ea typeface="+mn-ea"/>
            <a:cs typeface="+mn-cs"/>
          </a:endParaRPr>
        </a:p>
      </dgm:t>
    </dgm:pt>
    <dgm:pt modelId="{B0FA7990-F879-47E9-8040-08FA7EF0BBC5}" type="parTrans" cxnId="{0F51568C-7780-47E3-8B21-426ADB947557}">
      <dgm:prSet/>
      <dgm:spPr/>
      <dgm:t>
        <a:bodyPr/>
        <a:lstStyle/>
        <a:p>
          <a:endParaRPr lang="en-GB"/>
        </a:p>
      </dgm:t>
    </dgm:pt>
    <dgm:pt modelId="{12D1B5AD-B74B-4DAD-88AC-1AC4B46216BC}" type="sibTrans" cxnId="{0F51568C-7780-47E3-8B21-426ADB947557}">
      <dgm:prSet/>
      <dgm:spPr/>
      <dgm:t>
        <a:bodyPr/>
        <a:lstStyle/>
        <a:p>
          <a:endParaRPr lang="en-GB"/>
        </a:p>
      </dgm:t>
    </dgm:pt>
    <dgm:pt modelId="{F8B1FB76-D861-4060-9552-44174690A0E7}">
      <dgm:prSet phldrT="[Text]"/>
      <dgm:spPr>
        <a:xfrm>
          <a:off x="1358900" y="0"/>
          <a:ext cx="2070354" cy="1341120"/>
        </a:xfrm>
        <a:prstGeom prst="roundRect">
          <a:avLst>
            <a:gd name="adj" fmla="val 10000"/>
          </a:avLst>
        </a:prstGeom>
        <a:ln w="19050">
          <a:solidFill>
            <a:srgbClr val="00B0F0"/>
          </a:solidFill>
        </a:ln>
      </dgm:spPr>
      <dgm:t>
        <a:bodyPr/>
        <a:lstStyle/>
        <a:p>
          <a:pPr>
            <a:buChar char="•"/>
          </a:pPr>
          <a:r>
            <a:rPr lang="en-GB" dirty="0" smtClean="0">
              <a:latin typeface="Calibri"/>
              <a:ea typeface="+mn-ea"/>
              <a:cs typeface="+mn-cs"/>
            </a:rPr>
            <a:t>Learn about the latest research on child development and wellbeing</a:t>
          </a:r>
          <a:endParaRPr lang="en-GB" dirty="0">
            <a:latin typeface="Calibri"/>
            <a:ea typeface="+mn-ea"/>
            <a:cs typeface="+mn-cs"/>
          </a:endParaRPr>
        </a:p>
      </dgm:t>
    </dgm:pt>
    <dgm:pt modelId="{FF824019-6A76-47C1-9424-BE1650B59011}" type="parTrans" cxnId="{1819F6D9-3594-43AD-997E-22600AE69CDC}">
      <dgm:prSet/>
      <dgm:spPr/>
      <dgm:t>
        <a:bodyPr/>
        <a:lstStyle/>
        <a:p>
          <a:endParaRPr lang="en-GB"/>
        </a:p>
      </dgm:t>
    </dgm:pt>
    <dgm:pt modelId="{BE97ECF0-37E3-4273-93DB-BCEC5E6AF077}" type="sibTrans" cxnId="{1819F6D9-3594-43AD-997E-22600AE69CDC}">
      <dgm:prSet/>
      <dgm:spPr/>
      <dgm:t>
        <a:bodyPr/>
        <a:lstStyle/>
        <a:p>
          <a:endParaRPr lang="en-GB"/>
        </a:p>
      </dgm:t>
    </dgm:pt>
    <dgm:pt modelId="{04B135B2-ADF3-4BCB-AD28-C30DACBC355A}">
      <dgm:prSet phldrT="[Text]"/>
      <dgm:spPr>
        <a:xfrm rot="5400000">
          <a:off x="4124960" y="238887"/>
          <a:ext cx="1814703" cy="1814703"/>
        </a:xfrm>
        <a:prstGeom prst="pieWedge">
          <a:avLst/>
        </a:prstGeom>
      </dgm:spPr>
      <dgm:t>
        <a:bodyPr/>
        <a:lstStyle/>
        <a:p>
          <a:pPr>
            <a:buNone/>
          </a:pPr>
          <a:r>
            <a:rPr lang="en-GB" smtClean="0">
              <a:latin typeface="Calibri"/>
              <a:ea typeface="+mn-ea"/>
              <a:cs typeface="+mn-cs"/>
            </a:rPr>
            <a:t>family learning</a:t>
          </a:r>
          <a:endParaRPr lang="en-GB">
            <a:latin typeface="Calibri"/>
            <a:ea typeface="+mn-ea"/>
            <a:cs typeface="+mn-cs"/>
          </a:endParaRPr>
        </a:p>
      </dgm:t>
    </dgm:pt>
    <dgm:pt modelId="{6BE1907B-DA23-4971-9A4D-3EDACE566C98}" type="parTrans" cxnId="{45C97E91-6153-4664-A6FD-4E3FE830E870}">
      <dgm:prSet/>
      <dgm:spPr/>
      <dgm:t>
        <a:bodyPr/>
        <a:lstStyle/>
        <a:p>
          <a:endParaRPr lang="en-GB"/>
        </a:p>
      </dgm:t>
    </dgm:pt>
    <dgm:pt modelId="{8C727C4A-DB4E-4055-A4FF-0B84D909D304}" type="sibTrans" cxnId="{45C97E91-6153-4664-A6FD-4E3FE830E870}">
      <dgm:prSet/>
      <dgm:spPr/>
      <dgm:t>
        <a:bodyPr/>
        <a:lstStyle/>
        <a:p>
          <a:endParaRPr lang="en-GB"/>
        </a:p>
      </dgm:t>
    </dgm:pt>
    <dgm:pt modelId="{90BA8B5E-23D8-4980-B8DE-0F825771E366}">
      <dgm:prSet phldrT="[Text]" custT="1"/>
      <dgm:spPr>
        <a:xfrm>
          <a:off x="4736846" y="0"/>
          <a:ext cx="2070354" cy="1341120"/>
        </a:xfrm>
        <a:prstGeom prst="roundRect">
          <a:avLst>
            <a:gd name="adj" fmla="val 10000"/>
          </a:avLst>
        </a:prstGeom>
        <a:ln w="19050">
          <a:solidFill>
            <a:schemeClr val="accent3"/>
          </a:solidFill>
        </a:ln>
      </dgm:spPr>
      <dgm:t>
        <a:bodyPr/>
        <a:lstStyle/>
        <a:p>
          <a:pPr>
            <a:buChar char="•"/>
          </a:pPr>
          <a:r>
            <a:rPr lang="en-GB" sz="1200" dirty="0" smtClean="0">
              <a:latin typeface="Calibri"/>
              <a:ea typeface="+mn-ea"/>
              <a:cs typeface="+mn-cs"/>
            </a:rPr>
            <a:t>Apply new learning by coaching children in life skills</a:t>
          </a:r>
          <a:endParaRPr lang="en-GB" sz="1200" dirty="0">
            <a:latin typeface="Calibri"/>
            <a:ea typeface="+mn-ea"/>
            <a:cs typeface="+mn-cs"/>
          </a:endParaRPr>
        </a:p>
      </dgm:t>
    </dgm:pt>
    <dgm:pt modelId="{A4622848-FA8A-474D-993E-EF2DF29B786F}" type="parTrans" cxnId="{6F308A77-BF5C-490A-B6FC-4E56EE05E86C}">
      <dgm:prSet/>
      <dgm:spPr/>
      <dgm:t>
        <a:bodyPr/>
        <a:lstStyle/>
        <a:p>
          <a:endParaRPr lang="en-GB"/>
        </a:p>
      </dgm:t>
    </dgm:pt>
    <dgm:pt modelId="{16AE235E-3A1B-4121-A954-DE345B257DBE}" type="sibTrans" cxnId="{6F308A77-BF5C-490A-B6FC-4E56EE05E86C}">
      <dgm:prSet/>
      <dgm:spPr/>
      <dgm:t>
        <a:bodyPr/>
        <a:lstStyle/>
        <a:p>
          <a:endParaRPr lang="en-GB"/>
        </a:p>
      </dgm:t>
    </dgm:pt>
    <dgm:pt modelId="{FA055B91-5DA0-4D90-84D7-082398550C79}">
      <dgm:prSet phldrT="[Text]"/>
      <dgm:spPr>
        <a:xfrm rot="10800000">
          <a:off x="4124960" y="2137410"/>
          <a:ext cx="1814703" cy="1814703"/>
        </a:xfrm>
        <a:prstGeom prst="pieWedge">
          <a:avLst/>
        </a:prstGeom>
        <a:solidFill>
          <a:srgbClr val="7030A0"/>
        </a:solidFill>
      </dgm:spPr>
      <dgm:t>
        <a:bodyPr/>
        <a:lstStyle/>
        <a:p>
          <a:pPr>
            <a:buNone/>
          </a:pPr>
          <a:r>
            <a:rPr lang="en-GB" smtClean="0">
              <a:latin typeface="Calibri"/>
              <a:ea typeface="+mn-ea"/>
              <a:cs typeface="+mn-cs"/>
            </a:rPr>
            <a:t>classroom coaching</a:t>
          </a:r>
          <a:endParaRPr lang="en-GB">
            <a:latin typeface="Calibri"/>
            <a:ea typeface="+mn-ea"/>
            <a:cs typeface="+mn-cs"/>
          </a:endParaRPr>
        </a:p>
      </dgm:t>
    </dgm:pt>
    <dgm:pt modelId="{864947A9-DBBD-4C3C-B190-9A626F43332B}" type="parTrans" cxnId="{3402CE96-3EF8-448B-B9CD-FC2A7D378B74}">
      <dgm:prSet/>
      <dgm:spPr/>
      <dgm:t>
        <a:bodyPr/>
        <a:lstStyle/>
        <a:p>
          <a:endParaRPr lang="en-GB"/>
        </a:p>
      </dgm:t>
    </dgm:pt>
    <dgm:pt modelId="{4940E2DB-A755-4591-A059-700ED3449400}" type="sibTrans" cxnId="{3402CE96-3EF8-448B-B9CD-FC2A7D378B74}">
      <dgm:prSet/>
      <dgm:spPr/>
      <dgm:t>
        <a:bodyPr/>
        <a:lstStyle/>
        <a:p>
          <a:endParaRPr lang="en-GB"/>
        </a:p>
      </dgm:t>
    </dgm:pt>
    <dgm:pt modelId="{8EAFCCE3-6C2A-4158-BC4C-3600203D192B}">
      <dgm:prSet phldrT="[Text]"/>
      <dgm:spPr>
        <a:xfrm rot="16200000">
          <a:off x="2226436" y="2137410"/>
          <a:ext cx="1814703" cy="1814703"/>
        </a:xfrm>
        <a:prstGeom prst="pieWedge">
          <a:avLst/>
        </a:prstGeom>
        <a:solidFill>
          <a:srgbClr val="0070C0"/>
        </a:solidFill>
      </dgm:spPr>
      <dgm:t>
        <a:bodyPr/>
        <a:lstStyle/>
        <a:p>
          <a:pPr>
            <a:buNone/>
          </a:pPr>
          <a:r>
            <a:rPr lang="en-GB" smtClean="0">
              <a:latin typeface="Calibri"/>
              <a:ea typeface="+mn-ea"/>
              <a:cs typeface="+mn-cs"/>
            </a:rPr>
            <a:t>home learning</a:t>
          </a:r>
          <a:endParaRPr lang="en-GB" dirty="0">
            <a:latin typeface="Calibri"/>
            <a:ea typeface="+mn-ea"/>
            <a:cs typeface="+mn-cs"/>
          </a:endParaRPr>
        </a:p>
      </dgm:t>
    </dgm:pt>
    <dgm:pt modelId="{20C2DD6B-526E-4CDC-8382-A28B20BCB544}" type="parTrans" cxnId="{86B8BEAD-3EA3-48E6-8A64-BAB57D58B876}">
      <dgm:prSet/>
      <dgm:spPr/>
      <dgm:t>
        <a:bodyPr/>
        <a:lstStyle/>
        <a:p>
          <a:endParaRPr lang="en-GB"/>
        </a:p>
      </dgm:t>
    </dgm:pt>
    <dgm:pt modelId="{F37306AE-81BB-4F51-AAFF-E61233CFC600}" type="sibTrans" cxnId="{86B8BEAD-3EA3-48E6-8A64-BAB57D58B876}">
      <dgm:prSet/>
      <dgm:spPr/>
      <dgm:t>
        <a:bodyPr/>
        <a:lstStyle/>
        <a:p>
          <a:endParaRPr lang="en-GB"/>
        </a:p>
      </dgm:t>
    </dgm:pt>
    <dgm:pt modelId="{B0061D54-3FE1-4575-BE54-60057F91C6FB}">
      <dgm:prSet phldrT="[Text]"/>
      <dgm:spPr>
        <a:xfrm>
          <a:off x="1358900" y="2849880"/>
          <a:ext cx="2070354" cy="1341120"/>
        </a:xfrm>
        <a:prstGeom prst="roundRect">
          <a:avLst>
            <a:gd name="adj" fmla="val 10000"/>
          </a:avLst>
        </a:prstGeom>
        <a:ln w="19050">
          <a:solidFill>
            <a:srgbClr val="002060"/>
          </a:solidFill>
        </a:ln>
      </dgm:spPr>
      <dgm:t>
        <a:bodyPr/>
        <a:lstStyle/>
        <a:p>
          <a:pPr>
            <a:buChar char="•"/>
          </a:pPr>
          <a:r>
            <a:rPr lang="en-GB" dirty="0" smtClean="0">
              <a:latin typeface="Calibri"/>
              <a:ea typeface="+mn-ea"/>
              <a:cs typeface="+mn-cs"/>
            </a:rPr>
            <a:t>Developing confidence in life skills at home</a:t>
          </a:r>
          <a:endParaRPr lang="en-GB" dirty="0">
            <a:latin typeface="Calibri"/>
            <a:ea typeface="+mn-ea"/>
            <a:cs typeface="+mn-cs"/>
          </a:endParaRPr>
        </a:p>
      </dgm:t>
    </dgm:pt>
    <dgm:pt modelId="{B842A77C-EA9C-4623-BB53-1478905F1824}" type="parTrans" cxnId="{E70B2408-4F1B-499F-95E0-F46C9A1C27BF}">
      <dgm:prSet/>
      <dgm:spPr/>
      <dgm:t>
        <a:bodyPr/>
        <a:lstStyle/>
        <a:p>
          <a:endParaRPr lang="en-GB"/>
        </a:p>
      </dgm:t>
    </dgm:pt>
    <dgm:pt modelId="{D54A5A80-1C6D-43F6-9447-31987192EB9B}" type="sibTrans" cxnId="{E70B2408-4F1B-499F-95E0-F46C9A1C27BF}">
      <dgm:prSet/>
      <dgm:spPr/>
      <dgm:t>
        <a:bodyPr/>
        <a:lstStyle/>
        <a:p>
          <a:endParaRPr lang="en-GB"/>
        </a:p>
      </dgm:t>
    </dgm:pt>
    <dgm:pt modelId="{1F4E69B8-2F78-49CB-9E74-4683DD33C766}">
      <dgm:prSet phldrT="[Text]" custT="1"/>
      <dgm:spPr>
        <a:xfrm>
          <a:off x="4736846" y="2849880"/>
          <a:ext cx="2070354" cy="1341120"/>
        </a:xfrm>
        <a:prstGeom prst="roundRect">
          <a:avLst>
            <a:gd name="adj" fmla="val 10000"/>
          </a:avLst>
        </a:prstGeom>
        <a:ln w="19050"/>
      </dgm:spPr>
      <dgm:t>
        <a:bodyPr/>
        <a:lstStyle/>
        <a:p>
          <a:pPr>
            <a:buChar char="•"/>
          </a:pPr>
          <a:r>
            <a:rPr lang="en-GB" sz="1200" dirty="0" smtClean="0">
              <a:latin typeface="Calibri"/>
              <a:ea typeface="+mn-ea"/>
              <a:cs typeface="+mn-cs"/>
            </a:rPr>
            <a:t>Observe children in class, build confidence for learning success</a:t>
          </a:r>
          <a:endParaRPr lang="en-GB" sz="1200" dirty="0">
            <a:latin typeface="Calibri"/>
            <a:ea typeface="+mn-ea"/>
            <a:cs typeface="+mn-cs"/>
          </a:endParaRPr>
        </a:p>
      </dgm:t>
    </dgm:pt>
    <dgm:pt modelId="{44CF0577-9F51-41C7-AFC3-355B1EB998C0}" type="parTrans" cxnId="{8888A5D6-AA2B-47EE-91F1-A5AD9F2F3773}">
      <dgm:prSet/>
      <dgm:spPr/>
      <dgm:t>
        <a:bodyPr/>
        <a:lstStyle/>
        <a:p>
          <a:endParaRPr lang="en-GB"/>
        </a:p>
      </dgm:t>
    </dgm:pt>
    <dgm:pt modelId="{EC4E1A9D-BD16-4476-BF6A-EAA799D02FFC}" type="sibTrans" cxnId="{8888A5D6-AA2B-47EE-91F1-A5AD9F2F3773}">
      <dgm:prSet/>
      <dgm:spPr/>
      <dgm:t>
        <a:bodyPr/>
        <a:lstStyle/>
        <a:p>
          <a:endParaRPr lang="en-GB"/>
        </a:p>
      </dgm:t>
    </dgm:pt>
    <dgm:pt modelId="{77D2AF09-D35A-4312-B0FB-705755B5FE43}" type="pres">
      <dgm:prSet presAssocID="{7BE013F9-9847-479D-A90F-B7412106242A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0B907A-F5AC-4C9F-9EA3-3942E52B50D8}" type="pres">
      <dgm:prSet presAssocID="{7BE013F9-9847-479D-A90F-B7412106242A}" presName="children" presStyleCnt="0"/>
      <dgm:spPr/>
      <dgm:t>
        <a:bodyPr/>
        <a:lstStyle/>
        <a:p>
          <a:endParaRPr lang="en-US"/>
        </a:p>
      </dgm:t>
    </dgm:pt>
    <dgm:pt modelId="{3CA8FD8F-79AC-4C94-A399-B43E35B4ACFE}" type="pres">
      <dgm:prSet presAssocID="{7BE013F9-9847-479D-A90F-B7412106242A}" presName="child1group" presStyleCnt="0"/>
      <dgm:spPr/>
      <dgm:t>
        <a:bodyPr/>
        <a:lstStyle/>
        <a:p>
          <a:endParaRPr lang="en-US"/>
        </a:p>
      </dgm:t>
    </dgm:pt>
    <dgm:pt modelId="{F87998A1-D0BF-4856-970F-0B9B1E81A2EA}" type="pres">
      <dgm:prSet presAssocID="{7BE013F9-9847-479D-A90F-B7412106242A}" presName="child1" presStyleLbl="bgAcc1" presStyleIdx="0" presStyleCnt="4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0483CF57-6347-49D4-B680-628EFAFA7CB9}" type="pres">
      <dgm:prSet presAssocID="{7BE013F9-9847-479D-A90F-B7412106242A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7E00C4-CD55-49E2-9C30-D13682891D84}" type="pres">
      <dgm:prSet presAssocID="{7BE013F9-9847-479D-A90F-B7412106242A}" presName="child2group" presStyleCnt="0"/>
      <dgm:spPr/>
      <dgm:t>
        <a:bodyPr/>
        <a:lstStyle/>
        <a:p>
          <a:endParaRPr lang="en-US"/>
        </a:p>
      </dgm:t>
    </dgm:pt>
    <dgm:pt modelId="{B7811EAF-C655-4B4E-A25F-3B6F193ADDFA}" type="pres">
      <dgm:prSet presAssocID="{7BE013F9-9847-479D-A90F-B7412106242A}" presName="child2" presStyleLbl="bgAcc1" presStyleIdx="1" presStyleCnt="4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5EA0081E-35BF-4A8F-B282-AE736FBE74B8}" type="pres">
      <dgm:prSet presAssocID="{7BE013F9-9847-479D-A90F-B7412106242A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815AE9-DA5A-468C-B47C-DDEF8854007D}" type="pres">
      <dgm:prSet presAssocID="{7BE013F9-9847-479D-A90F-B7412106242A}" presName="child3group" presStyleCnt="0"/>
      <dgm:spPr/>
      <dgm:t>
        <a:bodyPr/>
        <a:lstStyle/>
        <a:p>
          <a:endParaRPr lang="en-US"/>
        </a:p>
      </dgm:t>
    </dgm:pt>
    <dgm:pt modelId="{878C1221-A4CA-46EA-A126-A604B2FE1AC7}" type="pres">
      <dgm:prSet presAssocID="{7BE013F9-9847-479D-A90F-B7412106242A}" presName="child3" presStyleLbl="bgAcc1" presStyleIdx="2" presStyleCnt="4" custLinFactNeighborX="3289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6249B29F-65CD-4FB6-967C-413DB2465739}" type="pres">
      <dgm:prSet presAssocID="{7BE013F9-9847-479D-A90F-B7412106242A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61F22B-79AD-48B3-BF84-B056D4720939}" type="pres">
      <dgm:prSet presAssocID="{7BE013F9-9847-479D-A90F-B7412106242A}" presName="child4group" presStyleCnt="0"/>
      <dgm:spPr/>
      <dgm:t>
        <a:bodyPr/>
        <a:lstStyle/>
        <a:p>
          <a:endParaRPr lang="en-US"/>
        </a:p>
      </dgm:t>
    </dgm:pt>
    <dgm:pt modelId="{0223A4BB-F79B-4B50-9572-9B3DC74F9781}" type="pres">
      <dgm:prSet presAssocID="{7BE013F9-9847-479D-A90F-B7412106242A}" presName="child4" presStyleLbl="bgAcc1" presStyleIdx="3" presStyleCnt="4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99D500C3-161A-463D-82DA-085F53ABB58D}" type="pres">
      <dgm:prSet presAssocID="{7BE013F9-9847-479D-A90F-B7412106242A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9B46D3-3B79-4D2F-9EA6-23F5EEDEAC3E}" type="pres">
      <dgm:prSet presAssocID="{7BE013F9-9847-479D-A90F-B7412106242A}" presName="childPlaceholder" presStyleCnt="0"/>
      <dgm:spPr/>
      <dgm:t>
        <a:bodyPr/>
        <a:lstStyle/>
        <a:p>
          <a:endParaRPr lang="en-US"/>
        </a:p>
      </dgm:t>
    </dgm:pt>
    <dgm:pt modelId="{04B2CC88-5067-4379-B8F7-46B92CAF1338}" type="pres">
      <dgm:prSet presAssocID="{7BE013F9-9847-479D-A90F-B7412106242A}" presName="circle" presStyleCnt="0"/>
      <dgm:spPr/>
      <dgm:t>
        <a:bodyPr/>
        <a:lstStyle/>
        <a:p>
          <a:endParaRPr lang="en-US"/>
        </a:p>
      </dgm:t>
    </dgm:pt>
    <dgm:pt modelId="{EF8BB961-AF99-4557-AF27-09EA298AC479}" type="pres">
      <dgm:prSet presAssocID="{7BE013F9-9847-479D-A90F-B7412106242A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1EB8D-EA14-47A4-AB1F-06C0FCACEE9C}" type="pres">
      <dgm:prSet presAssocID="{7BE013F9-9847-479D-A90F-B7412106242A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EA92FF-67E7-4055-BCEB-2E7A4D64D97F}" type="pres">
      <dgm:prSet presAssocID="{7BE013F9-9847-479D-A90F-B7412106242A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686ECB-F17B-4ED3-9E5B-7F1776E33005}" type="pres">
      <dgm:prSet presAssocID="{7BE013F9-9847-479D-A90F-B7412106242A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F04A09-BD13-4B7C-B10C-2DB2157600B2}" type="pres">
      <dgm:prSet presAssocID="{7BE013F9-9847-479D-A90F-B7412106242A}" presName="quadrantPlaceholder" presStyleCnt="0"/>
      <dgm:spPr/>
      <dgm:t>
        <a:bodyPr/>
        <a:lstStyle/>
        <a:p>
          <a:endParaRPr lang="en-US"/>
        </a:p>
      </dgm:t>
    </dgm:pt>
    <dgm:pt modelId="{744B003A-8A54-417C-AC43-07A96B14D6FB}" type="pres">
      <dgm:prSet presAssocID="{7BE013F9-9847-479D-A90F-B7412106242A}" presName="center1" presStyleLbl="fgShp" presStyleIdx="0" presStyleCnt="2"/>
      <dgm:spPr>
        <a:xfrm>
          <a:off x="3769772" y="1718310"/>
          <a:ext cx="626554" cy="544830"/>
        </a:xfrm>
        <a:prstGeom prst="circularArrow">
          <a:avLst/>
        </a:prstGeom>
      </dgm:spPr>
      <dgm:t>
        <a:bodyPr/>
        <a:lstStyle/>
        <a:p>
          <a:endParaRPr lang="en-US"/>
        </a:p>
      </dgm:t>
    </dgm:pt>
    <dgm:pt modelId="{98A6C3B4-AEE8-44C1-9916-6ADE4143AB87}" type="pres">
      <dgm:prSet presAssocID="{7BE013F9-9847-479D-A90F-B7412106242A}" presName="center2" presStyleLbl="fgShp" presStyleIdx="1" presStyleCnt="2"/>
      <dgm:spPr>
        <a:xfrm rot="10800000">
          <a:off x="3769772" y="1927860"/>
          <a:ext cx="626554" cy="544830"/>
        </a:xfrm>
        <a:prstGeom prst="circularArrow">
          <a:avLst/>
        </a:prstGeom>
      </dgm:spPr>
      <dgm:t>
        <a:bodyPr/>
        <a:lstStyle/>
        <a:p>
          <a:endParaRPr lang="en-US"/>
        </a:p>
      </dgm:t>
    </dgm:pt>
  </dgm:ptLst>
  <dgm:cxnLst>
    <dgm:cxn modelId="{ED495D06-AACA-48BC-850D-B935800B0D1B}" type="presOf" srcId="{04B135B2-ADF3-4BCB-AD28-C30DACBC355A}" destId="{07D1EB8D-EA14-47A4-AB1F-06C0FCACEE9C}" srcOrd="0" destOrd="0" presId="urn:microsoft.com/office/officeart/2005/8/layout/cycle4"/>
    <dgm:cxn modelId="{E70B2408-4F1B-499F-95E0-F46C9A1C27BF}" srcId="{8EAFCCE3-6C2A-4158-BC4C-3600203D192B}" destId="{B0061D54-3FE1-4575-BE54-60057F91C6FB}" srcOrd="0" destOrd="0" parTransId="{B842A77C-EA9C-4623-BB53-1478905F1824}" sibTransId="{D54A5A80-1C6D-43F6-9447-31987192EB9B}"/>
    <dgm:cxn modelId="{83D74110-BB47-4DD4-B7D5-F2AA87D3C66E}" type="presOf" srcId="{7BE013F9-9847-479D-A90F-B7412106242A}" destId="{77D2AF09-D35A-4312-B0FB-705755B5FE43}" srcOrd="0" destOrd="0" presId="urn:microsoft.com/office/officeart/2005/8/layout/cycle4"/>
    <dgm:cxn modelId="{1167D6A2-2E99-4F08-BECC-07FAD9740479}" type="presOf" srcId="{90BA8B5E-23D8-4980-B8DE-0F825771E366}" destId="{5EA0081E-35BF-4A8F-B282-AE736FBE74B8}" srcOrd="1" destOrd="0" presId="urn:microsoft.com/office/officeart/2005/8/layout/cycle4"/>
    <dgm:cxn modelId="{4065A884-1A7C-4545-BDDA-BE772C14CB24}" type="presOf" srcId="{B0061D54-3FE1-4575-BE54-60057F91C6FB}" destId="{0223A4BB-F79B-4B50-9572-9B3DC74F9781}" srcOrd="0" destOrd="0" presId="urn:microsoft.com/office/officeart/2005/8/layout/cycle4"/>
    <dgm:cxn modelId="{32915153-E2D2-4418-B3C6-A180158E05AC}" type="presOf" srcId="{90BA8B5E-23D8-4980-B8DE-0F825771E366}" destId="{B7811EAF-C655-4B4E-A25F-3B6F193ADDFA}" srcOrd="0" destOrd="0" presId="urn:microsoft.com/office/officeart/2005/8/layout/cycle4"/>
    <dgm:cxn modelId="{6F308A77-BF5C-490A-B6FC-4E56EE05E86C}" srcId="{04B135B2-ADF3-4BCB-AD28-C30DACBC355A}" destId="{90BA8B5E-23D8-4980-B8DE-0F825771E366}" srcOrd="0" destOrd="0" parTransId="{A4622848-FA8A-474D-993E-EF2DF29B786F}" sibTransId="{16AE235E-3A1B-4121-A954-DE345B257DBE}"/>
    <dgm:cxn modelId="{3402CE96-3EF8-448B-B9CD-FC2A7D378B74}" srcId="{7BE013F9-9847-479D-A90F-B7412106242A}" destId="{FA055B91-5DA0-4D90-84D7-082398550C79}" srcOrd="2" destOrd="0" parTransId="{864947A9-DBBD-4C3C-B190-9A626F43332B}" sibTransId="{4940E2DB-A755-4591-A059-700ED3449400}"/>
    <dgm:cxn modelId="{F5E8DD77-018F-4520-8633-A37A8C14E9C4}" type="presOf" srcId="{1F4E69B8-2F78-49CB-9E74-4683DD33C766}" destId="{878C1221-A4CA-46EA-A126-A604B2FE1AC7}" srcOrd="0" destOrd="0" presId="urn:microsoft.com/office/officeart/2005/8/layout/cycle4"/>
    <dgm:cxn modelId="{45C97E91-6153-4664-A6FD-4E3FE830E870}" srcId="{7BE013F9-9847-479D-A90F-B7412106242A}" destId="{04B135B2-ADF3-4BCB-AD28-C30DACBC355A}" srcOrd="1" destOrd="0" parTransId="{6BE1907B-DA23-4971-9A4D-3EDACE566C98}" sibTransId="{8C727C4A-DB4E-4055-A4FF-0B84D909D304}"/>
    <dgm:cxn modelId="{6C98B350-796F-4277-A997-0D2C3B87CFB9}" type="presOf" srcId="{B0061D54-3FE1-4575-BE54-60057F91C6FB}" destId="{99D500C3-161A-463D-82DA-085F53ABB58D}" srcOrd="1" destOrd="0" presId="urn:microsoft.com/office/officeart/2005/8/layout/cycle4"/>
    <dgm:cxn modelId="{B791E51B-EA0F-48BC-8672-9E1E68D246A7}" type="presOf" srcId="{F8B1FB76-D861-4060-9552-44174690A0E7}" destId="{F87998A1-D0BF-4856-970F-0B9B1E81A2EA}" srcOrd="0" destOrd="0" presId="urn:microsoft.com/office/officeart/2005/8/layout/cycle4"/>
    <dgm:cxn modelId="{A1CC79E3-E50B-4370-B8BA-7B70C810F459}" type="presOf" srcId="{FA055B91-5DA0-4D90-84D7-082398550C79}" destId="{CCEA92FF-67E7-4055-BCEB-2E7A4D64D97F}" srcOrd="0" destOrd="0" presId="urn:microsoft.com/office/officeart/2005/8/layout/cycle4"/>
    <dgm:cxn modelId="{AA36EB2B-831A-475A-985A-8C86759B3E5D}" type="presOf" srcId="{1F4E69B8-2F78-49CB-9E74-4683DD33C766}" destId="{6249B29F-65CD-4FB6-967C-413DB2465739}" srcOrd="1" destOrd="0" presId="urn:microsoft.com/office/officeart/2005/8/layout/cycle4"/>
    <dgm:cxn modelId="{5AF109FD-66EE-4D9F-971D-1382A41EE452}" type="presOf" srcId="{EE0C8876-9E47-44E4-AC17-10AC49FBCAF3}" destId="{EF8BB961-AF99-4557-AF27-09EA298AC479}" srcOrd="0" destOrd="0" presId="urn:microsoft.com/office/officeart/2005/8/layout/cycle4"/>
    <dgm:cxn modelId="{691201E1-5B45-48AB-972A-397BE8FFC044}" type="presOf" srcId="{8EAFCCE3-6C2A-4158-BC4C-3600203D192B}" destId="{3F686ECB-F17B-4ED3-9E5B-7F1776E33005}" srcOrd="0" destOrd="0" presId="urn:microsoft.com/office/officeart/2005/8/layout/cycle4"/>
    <dgm:cxn modelId="{8888A5D6-AA2B-47EE-91F1-A5AD9F2F3773}" srcId="{FA055B91-5DA0-4D90-84D7-082398550C79}" destId="{1F4E69B8-2F78-49CB-9E74-4683DD33C766}" srcOrd="0" destOrd="0" parTransId="{44CF0577-9F51-41C7-AFC3-355B1EB998C0}" sibTransId="{EC4E1A9D-BD16-4476-BF6A-EAA799D02FFC}"/>
    <dgm:cxn modelId="{2B7826E4-AD69-4EE9-8237-DA241FF197FC}" type="presOf" srcId="{F8B1FB76-D861-4060-9552-44174690A0E7}" destId="{0483CF57-6347-49D4-B680-628EFAFA7CB9}" srcOrd="1" destOrd="0" presId="urn:microsoft.com/office/officeart/2005/8/layout/cycle4"/>
    <dgm:cxn modelId="{1819F6D9-3594-43AD-997E-22600AE69CDC}" srcId="{EE0C8876-9E47-44E4-AC17-10AC49FBCAF3}" destId="{F8B1FB76-D861-4060-9552-44174690A0E7}" srcOrd="0" destOrd="0" parTransId="{FF824019-6A76-47C1-9424-BE1650B59011}" sibTransId="{BE97ECF0-37E3-4273-93DB-BCEC5E6AF077}"/>
    <dgm:cxn modelId="{0F51568C-7780-47E3-8B21-426ADB947557}" srcId="{7BE013F9-9847-479D-A90F-B7412106242A}" destId="{EE0C8876-9E47-44E4-AC17-10AC49FBCAF3}" srcOrd="0" destOrd="0" parTransId="{B0FA7990-F879-47E9-8040-08FA7EF0BBC5}" sibTransId="{12D1B5AD-B74B-4DAD-88AC-1AC4B46216BC}"/>
    <dgm:cxn modelId="{86B8BEAD-3EA3-48E6-8A64-BAB57D58B876}" srcId="{7BE013F9-9847-479D-A90F-B7412106242A}" destId="{8EAFCCE3-6C2A-4158-BC4C-3600203D192B}" srcOrd="3" destOrd="0" parTransId="{20C2DD6B-526E-4CDC-8382-A28B20BCB544}" sibTransId="{F37306AE-81BB-4F51-AAFF-E61233CFC600}"/>
    <dgm:cxn modelId="{F292EE50-170F-4CCE-A7A2-C626A8C136BB}" type="presParOf" srcId="{77D2AF09-D35A-4312-B0FB-705755B5FE43}" destId="{F70B907A-F5AC-4C9F-9EA3-3942E52B50D8}" srcOrd="0" destOrd="0" presId="urn:microsoft.com/office/officeart/2005/8/layout/cycle4"/>
    <dgm:cxn modelId="{6A84E167-E9E8-4D9F-A1D9-EEE07466CF6F}" type="presParOf" srcId="{F70B907A-F5AC-4C9F-9EA3-3942E52B50D8}" destId="{3CA8FD8F-79AC-4C94-A399-B43E35B4ACFE}" srcOrd="0" destOrd="0" presId="urn:microsoft.com/office/officeart/2005/8/layout/cycle4"/>
    <dgm:cxn modelId="{6D22D550-1927-4EDA-8B20-F61AB7840361}" type="presParOf" srcId="{3CA8FD8F-79AC-4C94-A399-B43E35B4ACFE}" destId="{F87998A1-D0BF-4856-970F-0B9B1E81A2EA}" srcOrd="0" destOrd="0" presId="urn:microsoft.com/office/officeart/2005/8/layout/cycle4"/>
    <dgm:cxn modelId="{62EBEF51-7A7D-4F75-BC00-B6802927DE66}" type="presParOf" srcId="{3CA8FD8F-79AC-4C94-A399-B43E35B4ACFE}" destId="{0483CF57-6347-49D4-B680-628EFAFA7CB9}" srcOrd="1" destOrd="0" presId="urn:microsoft.com/office/officeart/2005/8/layout/cycle4"/>
    <dgm:cxn modelId="{1A9D4A6C-4594-4ED1-98CF-442CAA12082E}" type="presParOf" srcId="{F70B907A-F5AC-4C9F-9EA3-3942E52B50D8}" destId="{7F7E00C4-CD55-49E2-9C30-D13682891D84}" srcOrd="1" destOrd="0" presId="urn:microsoft.com/office/officeart/2005/8/layout/cycle4"/>
    <dgm:cxn modelId="{7B1B90ED-45DE-4C3A-8094-85A65BDF0DCD}" type="presParOf" srcId="{7F7E00C4-CD55-49E2-9C30-D13682891D84}" destId="{B7811EAF-C655-4B4E-A25F-3B6F193ADDFA}" srcOrd="0" destOrd="0" presId="urn:microsoft.com/office/officeart/2005/8/layout/cycle4"/>
    <dgm:cxn modelId="{CD0B139C-25E3-46B8-B518-C74F7E0CC5A9}" type="presParOf" srcId="{7F7E00C4-CD55-49E2-9C30-D13682891D84}" destId="{5EA0081E-35BF-4A8F-B282-AE736FBE74B8}" srcOrd="1" destOrd="0" presId="urn:microsoft.com/office/officeart/2005/8/layout/cycle4"/>
    <dgm:cxn modelId="{3F1F662D-AC4E-4FFC-9BD6-E96044FC2AD6}" type="presParOf" srcId="{F70B907A-F5AC-4C9F-9EA3-3942E52B50D8}" destId="{95815AE9-DA5A-468C-B47C-DDEF8854007D}" srcOrd="2" destOrd="0" presId="urn:microsoft.com/office/officeart/2005/8/layout/cycle4"/>
    <dgm:cxn modelId="{9C86FF73-77B3-4C00-BBD9-204082E90D76}" type="presParOf" srcId="{95815AE9-DA5A-468C-B47C-DDEF8854007D}" destId="{878C1221-A4CA-46EA-A126-A604B2FE1AC7}" srcOrd="0" destOrd="0" presId="urn:microsoft.com/office/officeart/2005/8/layout/cycle4"/>
    <dgm:cxn modelId="{9B887210-A7B4-4F41-991A-8E7D11C3D109}" type="presParOf" srcId="{95815AE9-DA5A-468C-B47C-DDEF8854007D}" destId="{6249B29F-65CD-4FB6-967C-413DB2465739}" srcOrd="1" destOrd="0" presId="urn:microsoft.com/office/officeart/2005/8/layout/cycle4"/>
    <dgm:cxn modelId="{554FFD37-7BCB-488C-B70A-168E48616FE8}" type="presParOf" srcId="{F70B907A-F5AC-4C9F-9EA3-3942E52B50D8}" destId="{E361F22B-79AD-48B3-BF84-B056D4720939}" srcOrd="3" destOrd="0" presId="urn:microsoft.com/office/officeart/2005/8/layout/cycle4"/>
    <dgm:cxn modelId="{DCDE7FC6-773C-42F3-B3EF-CA5166B4DC10}" type="presParOf" srcId="{E361F22B-79AD-48B3-BF84-B056D4720939}" destId="{0223A4BB-F79B-4B50-9572-9B3DC74F9781}" srcOrd="0" destOrd="0" presId="urn:microsoft.com/office/officeart/2005/8/layout/cycle4"/>
    <dgm:cxn modelId="{49E37E31-4C7F-4228-B1B9-98B7815773E7}" type="presParOf" srcId="{E361F22B-79AD-48B3-BF84-B056D4720939}" destId="{99D500C3-161A-463D-82DA-085F53ABB58D}" srcOrd="1" destOrd="0" presId="urn:microsoft.com/office/officeart/2005/8/layout/cycle4"/>
    <dgm:cxn modelId="{8A3E5A90-0154-4385-AF25-0EDD8007CE67}" type="presParOf" srcId="{F70B907A-F5AC-4C9F-9EA3-3942E52B50D8}" destId="{6A9B46D3-3B79-4D2F-9EA6-23F5EEDEAC3E}" srcOrd="4" destOrd="0" presId="urn:microsoft.com/office/officeart/2005/8/layout/cycle4"/>
    <dgm:cxn modelId="{B0D6DDCC-009A-4E76-ADCA-5E2326850EE1}" type="presParOf" srcId="{77D2AF09-D35A-4312-B0FB-705755B5FE43}" destId="{04B2CC88-5067-4379-B8F7-46B92CAF1338}" srcOrd="1" destOrd="0" presId="urn:microsoft.com/office/officeart/2005/8/layout/cycle4"/>
    <dgm:cxn modelId="{8FFE0C61-810D-4503-83A7-81FFE7D7421A}" type="presParOf" srcId="{04B2CC88-5067-4379-B8F7-46B92CAF1338}" destId="{EF8BB961-AF99-4557-AF27-09EA298AC479}" srcOrd="0" destOrd="0" presId="urn:microsoft.com/office/officeart/2005/8/layout/cycle4"/>
    <dgm:cxn modelId="{CD48958F-DAE3-4523-94B0-B3C05C96DD8A}" type="presParOf" srcId="{04B2CC88-5067-4379-B8F7-46B92CAF1338}" destId="{07D1EB8D-EA14-47A4-AB1F-06C0FCACEE9C}" srcOrd="1" destOrd="0" presId="urn:microsoft.com/office/officeart/2005/8/layout/cycle4"/>
    <dgm:cxn modelId="{D65EEF47-3818-46EA-8314-ABD5866B7093}" type="presParOf" srcId="{04B2CC88-5067-4379-B8F7-46B92CAF1338}" destId="{CCEA92FF-67E7-4055-BCEB-2E7A4D64D97F}" srcOrd="2" destOrd="0" presId="urn:microsoft.com/office/officeart/2005/8/layout/cycle4"/>
    <dgm:cxn modelId="{BD94F7B9-BE7E-4CC0-987F-AFD3D677D8FC}" type="presParOf" srcId="{04B2CC88-5067-4379-B8F7-46B92CAF1338}" destId="{3F686ECB-F17B-4ED3-9E5B-7F1776E33005}" srcOrd="3" destOrd="0" presId="urn:microsoft.com/office/officeart/2005/8/layout/cycle4"/>
    <dgm:cxn modelId="{CB2EDD91-E2DA-4CD8-90CD-39D21DCFE196}" type="presParOf" srcId="{04B2CC88-5067-4379-B8F7-46B92CAF1338}" destId="{B7F04A09-BD13-4B7C-B10C-2DB2157600B2}" srcOrd="4" destOrd="0" presId="urn:microsoft.com/office/officeart/2005/8/layout/cycle4"/>
    <dgm:cxn modelId="{BF3FDAAA-35E7-4526-B62C-B15B4C637449}" type="presParOf" srcId="{77D2AF09-D35A-4312-B0FB-705755B5FE43}" destId="{744B003A-8A54-417C-AC43-07A96B14D6FB}" srcOrd="2" destOrd="0" presId="urn:microsoft.com/office/officeart/2005/8/layout/cycle4"/>
    <dgm:cxn modelId="{75D52664-C902-48D9-A484-99857E7173B9}" type="presParOf" srcId="{77D2AF09-D35A-4312-B0FB-705755B5FE43}" destId="{98A6C3B4-AEE8-44C1-9916-6ADE4143AB87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8C1221-A4CA-46EA-A126-A604B2FE1AC7}">
      <dsp:nvSpPr>
        <dsp:cNvPr id="0" name=""/>
        <dsp:cNvSpPr/>
      </dsp:nvSpPr>
      <dsp:spPr>
        <a:xfrm>
          <a:off x="4804939" y="2849879"/>
          <a:ext cx="2070354" cy="13411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>
              <a:latin typeface="Calibri"/>
              <a:ea typeface="+mn-ea"/>
              <a:cs typeface="+mn-cs"/>
            </a:rPr>
            <a:t>Observe children in class, build confidence for learning success</a:t>
          </a:r>
          <a:endParaRPr lang="en-GB" sz="1200" kern="1200" dirty="0">
            <a:latin typeface="Calibri"/>
            <a:ea typeface="+mn-ea"/>
            <a:cs typeface="+mn-cs"/>
          </a:endParaRPr>
        </a:p>
      </dsp:txBody>
      <dsp:txXfrm>
        <a:off x="5455506" y="3214619"/>
        <a:ext cx="1390327" cy="946920"/>
      </dsp:txXfrm>
    </dsp:sp>
    <dsp:sp modelId="{0223A4BB-F79B-4B50-9572-9B3DC74F9781}">
      <dsp:nvSpPr>
        <dsp:cNvPr id="0" name=""/>
        <dsp:cNvSpPr/>
      </dsp:nvSpPr>
      <dsp:spPr>
        <a:xfrm>
          <a:off x="1358900" y="2849879"/>
          <a:ext cx="2070354" cy="13411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>
              <a:latin typeface="Calibri"/>
              <a:ea typeface="+mn-ea"/>
              <a:cs typeface="+mn-cs"/>
            </a:rPr>
            <a:t>Developing confidence in life skills at home</a:t>
          </a:r>
          <a:endParaRPr lang="en-GB" sz="1200" kern="1200" dirty="0">
            <a:latin typeface="Calibri"/>
            <a:ea typeface="+mn-ea"/>
            <a:cs typeface="+mn-cs"/>
          </a:endParaRPr>
        </a:p>
      </dsp:txBody>
      <dsp:txXfrm>
        <a:off x="1388360" y="3214619"/>
        <a:ext cx="1390327" cy="946920"/>
      </dsp:txXfrm>
    </dsp:sp>
    <dsp:sp modelId="{B7811EAF-C655-4B4E-A25F-3B6F193ADDFA}">
      <dsp:nvSpPr>
        <dsp:cNvPr id="0" name=""/>
        <dsp:cNvSpPr/>
      </dsp:nvSpPr>
      <dsp:spPr>
        <a:xfrm>
          <a:off x="4736846" y="0"/>
          <a:ext cx="2070354" cy="13411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>
              <a:latin typeface="Calibri"/>
              <a:ea typeface="+mn-ea"/>
              <a:cs typeface="+mn-cs"/>
            </a:rPr>
            <a:t>Apply new learning by coaching children in life skills</a:t>
          </a:r>
          <a:endParaRPr lang="en-GB" sz="1200" kern="1200" dirty="0">
            <a:latin typeface="Calibri"/>
            <a:ea typeface="+mn-ea"/>
            <a:cs typeface="+mn-cs"/>
          </a:endParaRPr>
        </a:p>
      </dsp:txBody>
      <dsp:txXfrm>
        <a:off x="5387412" y="29460"/>
        <a:ext cx="1390327" cy="946920"/>
      </dsp:txXfrm>
    </dsp:sp>
    <dsp:sp modelId="{F87998A1-D0BF-4856-970F-0B9B1E81A2EA}">
      <dsp:nvSpPr>
        <dsp:cNvPr id="0" name=""/>
        <dsp:cNvSpPr/>
      </dsp:nvSpPr>
      <dsp:spPr>
        <a:xfrm>
          <a:off x="1358900" y="0"/>
          <a:ext cx="2070354" cy="13411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>
              <a:latin typeface="Calibri"/>
              <a:ea typeface="+mn-ea"/>
              <a:cs typeface="+mn-cs"/>
            </a:rPr>
            <a:t>Learn about the latest research on child development and wellbeing</a:t>
          </a:r>
          <a:endParaRPr lang="en-GB" sz="1200" kern="1200" dirty="0">
            <a:latin typeface="Calibri"/>
            <a:ea typeface="+mn-ea"/>
            <a:cs typeface="+mn-cs"/>
          </a:endParaRPr>
        </a:p>
      </dsp:txBody>
      <dsp:txXfrm>
        <a:off x="1388360" y="29460"/>
        <a:ext cx="1390327" cy="946920"/>
      </dsp:txXfrm>
    </dsp:sp>
    <dsp:sp modelId="{EF8BB961-AF99-4557-AF27-09EA298AC479}">
      <dsp:nvSpPr>
        <dsp:cNvPr id="0" name=""/>
        <dsp:cNvSpPr/>
      </dsp:nvSpPr>
      <dsp:spPr>
        <a:xfrm>
          <a:off x="2226436" y="238886"/>
          <a:ext cx="1814703" cy="1814703"/>
        </a:xfrm>
        <a:prstGeom prst="pieWedge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 smtClean="0">
              <a:latin typeface="Calibri"/>
              <a:ea typeface="+mn-ea"/>
              <a:cs typeface="+mn-cs"/>
            </a:rPr>
            <a:t>parent learning</a:t>
          </a:r>
          <a:endParaRPr lang="en-GB" sz="1900" kern="1200" dirty="0">
            <a:latin typeface="Calibri"/>
            <a:ea typeface="+mn-ea"/>
            <a:cs typeface="+mn-cs"/>
          </a:endParaRPr>
        </a:p>
      </dsp:txBody>
      <dsp:txXfrm>
        <a:off x="2757950" y="770400"/>
        <a:ext cx="1283189" cy="1283189"/>
      </dsp:txXfrm>
    </dsp:sp>
    <dsp:sp modelId="{07D1EB8D-EA14-47A4-AB1F-06C0FCACEE9C}">
      <dsp:nvSpPr>
        <dsp:cNvPr id="0" name=""/>
        <dsp:cNvSpPr/>
      </dsp:nvSpPr>
      <dsp:spPr>
        <a:xfrm rot="5400000">
          <a:off x="4124960" y="238886"/>
          <a:ext cx="1814703" cy="1814703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smtClean="0">
              <a:latin typeface="Calibri"/>
              <a:ea typeface="+mn-ea"/>
              <a:cs typeface="+mn-cs"/>
            </a:rPr>
            <a:t>family learning</a:t>
          </a:r>
          <a:endParaRPr lang="en-GB" sz="1900" kern="1200">
            <a:latin typeface="Calibri"/>
            <a:ea typeface="+mn-ea"/>
            <a:cs typeface="+mn-cs"/>
          </a:endParaRPr>
        </a:p>
      </dsp:txBody>
      <dsp:txXfrm rot="-5400000">
        <a:off x="4124960" y="770400"/>
        <a:ext cx="1283189" cy="1283189"/>
      </dsp:txXfrm>
    </dsp:sp>
    <dsp:sp modelId="{CCEA92FF-67E7-4055-BCEB-2E7A4D64D97F}">
      <dsp:nvSpPr>
        <dsp:cNvPr id="0" name=""/>
        <dsp:cNvSpPr/>
      </dsp:nvSpPr>
      <dsp:spPr>
        <a:xfrm rot="10800000">
          <a:off x="4124960" y="2137410"/>
          <a:ext cx="1814703" cy="1814703"/>
        </a:xfrm>
        <a:prstGeom prst="pieWedg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smtClean="0">
              <a:latin typeface="Calibri"/>
              <a:ea typeface="+mn-ea"/>
              <a:cs typeface="+mn-cs"/>
            </a:rPr>
            <a:t>classroom coaching</a:t>
          </a:r>
          <a:endParaRPr lang="en-GB" sz="1900" kern="1200">
            <a:latin typeface="Calibri"/>
            <a:ea typeface="+mn-ea"/>
            <a:cs typeface="+mn-cs"/>
          </a:endParaRPr>
        </a:p>
      </dsp:txBody>
      <dsp:txXfrm rot="10800000">
        <a:off x="4124960" y="2137410"/>
        <a:ext cx="1283189" cy="1283189"/>
      </dsp:txXfrm>
    </dsp:sp>
    <dsp:sp modelId="{3F686ECB-F17B-4ED3-9E5B-7F1776E33005}">
      <dsp:nvSpPr>
        <dsp:cNvPr id="0" name=""/>
        <dsp:cNvSpPr/>
      </dsp:nvSpPr>
      <dsp:spPr>
        <a:xfrm rot="16200000">
          <a:off x="2226436" y="2137410"/>
          <a:ext cx="1814703" cy="1814703"/>
        </a:xfrm>
        <a:prstGeom prst="pieWedg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smtClean="0">
              <a:latin typeface="Calibri"/>
              <a:ea typeface="+mn-ea"/>
              <a:cs typeface="+mn-cs"/>
            </a:rPr>
            <a:t>home learning</a:t>
          </a:r>
          <a:endParaRPr lang="en-GB" sz="1900" kern="1200" dirty="0">
            <a:latin typeface="Calibri"/>
            <a:ea typeface="+mn-ea"/>
            <a:cs typeface="+mn-cs"/>
          </a:endParaRPr>
        </a:p>
      </dsp:txBody>
      <dsp:txXfrm rot="5400000">
        <a:off x="2757950" y="2137410"/>
        <a:ext cx="1283189" cy="1283189"/>
      </dsp:txXfrm>
    </dsp:sp>
    <dsp:sp modelId="{744B003A-8A54-417C-AC43-07A96B14D6FB}">
      <dsp:nvSpPr>
        <dsp:cNvPr id="0" name=""/>
        <dsp:cNvSpPr/>
      </dsp:nvSpPr>
      <dsp:spPr>
        <a:xfrm>
          <a:off x="3769772" y="1718310"/>
          <a:ext cx="626554" cy="544830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A6C3B4-AEE8-44C1-9916-6ADE4143AB87}">
      <dsp:nvSpPr>
        <dsp:cNvPr id="0" name=""/>
        <dsp:cNvSpPr/>
      </dsp:nvSpPr>
      <dsp:spPr>
        <a:xfrm rot="10800000">
          <a:off x="3769772" y="1927860"/>
          <a:ext cx="626554" cy="544830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56010-4426-452A-A146-C1954704F0FF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0718C-955D-4C7B-A9F9-72BF6AECEA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106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47A1C7-7A01-44A6-8EC0-CEE31C2BCE0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22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0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83735-6B07-484C-80BF-987ABD43A6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C4FE2A-44C3-465E-A420-E4EE77E01A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815024-94AA-4BCA-B68C-B5245726C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6E7BB-5A21-4C42-B3E8-B60D1446D686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347FE-B15C-42B3-BE8D-9C203C086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B6329C-57DE-4312-AB71-85F0C4751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95976-2F22-49C8-B562-678DC0CB8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042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1398D-A210-4C1B-9997-D0C8343C9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53F4DC-8D3E-47BB-B672-11F649E358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D3D360-3190-4DE5-A690-B07B3DBC9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6E7BB-5A21-4C42-B3E8-B60D1446D686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735CB5-2828-4408-A4A8-873054372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6BC889-DB1D-4286-826F-1C0445C59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95976-2F22-49C8-B562-678DC0CB8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2729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B43676-3A9F-4958-B13A-29684D4342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63AE7A-1F3C-4AF3-8D28-A54C04E234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E6CA9B-8940-4DAD-970E-0935598A5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6E7BB-5A21-4C42-B3E8-B60D1446D686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4EDD01-0CFC-4447-AD0F-BD4DA3B0F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9018D-8919-4805-B3E2-B32296434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95976-2F22-49C8-B562-678DC0CB8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593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3"/>
          <p:cNvCxnSpPr/>
          <p:nvPr userDrawn="1"/>
        </p:nvCxnSpPr>
        <p:spPr>
          <a:xfrm>
            <a:off x="476251" y="490539"/>
            <a:ext cx="11292416" cy="1587"/>
          </a:xfrm>
          <a:prstGeom prst="line">
            <a:avLst/>
          </a:prstGeom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14"/>
          <p:cNvSpPr txBox="1"/>
          <p:nvPr userDrawn="1"/>
        </p:nvSpPr>
        <p:spPr>
          <a:xfrm>
            <a:off x="374651" y="203200"/>
            <a:ext cx="5456767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latin typeface="+mn-lt"/>
                <a:cs typeface="Verdana"/>
              </a:rPr>
              <a:t>Anna Freud National Centre for Children and Families</a:t>
            </a:r>
          </a:p>
        </p:txBody>
      </p:sp>
      <p:pic>
        <p:nvPicPr>
          <p:cNvPr id="7" name="Picture 8" descr="AF-logo-RGB-Green+White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76251" y="5868989"/>
            <a:ext cx="3710516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0097" y="1722319"/>
            <a:ext cx="5707323" cy="114500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30097" y="3136736"/>
            <a:ext cx="5707323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Content Placeholder 12"/>
          <p:cNvSpPr>
            <a:spLocks noGrp="1"/>
          </p:cNvSpPr>
          <p:nvPr>
            <p:ph sz="quarter" idx="11"/>
          </p:nvPr>
        </p:nvSpPr>
        <p:spPr>
          <a:xfrm>
            <a:off x="6130097" y="1300164"/>
            <a:ext cx="4513368" cy="3651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defRPr sz="1200">
                <a:latin typeface="+mn-lt"/>
                <a:cs typeface="Verdana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53576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 userDrawn="1"/>
        </p:nvCxnSpPr>
        <p:spPr>
          <a:xfrm>
            <a:off x="476251" y="492125"/>
            <a:ext cx="5484283" cy="1588"/>
          </a:xfrm>
          <a:prstGeom prst="line">
            <a:avLst/>
          </a:prstGeom>
          <a:ln w="1270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8"/>
          <p:cNvCxnSpPr/>
          <p:nvPr userDrawn="1"/>
        </p:nvCxnSpPr>
        <p:spPr>
          <a:xfrm>
            <a:off x="6284384" y="492125"/>
            <a:ext cx="5484283" cy="1588"/>
          </a:xfrm>
          <a:prstGeom prst="line">
            <a:avLst/>
          </a:prstGeom>
          <a:ln w="1270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11"/>
          <p:cNvSpPr txBox="1"/>
          <p:nvPr userDrawn="1"/>
        </p:nvSpPr>
        <p:spPr>
          <a:xfrm>
            <a:off x="374651" y="203200"/>
            <a:ext cx="5456767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latin typeface="Verdana"/>
                <a:cs typeface="Verdana"/>
              </a:rPr>
              <a:t>Anna Freud National Centre for Children and Families</a:t>
            </a:r>
          </a:p>
        </p:txBody>
      </p:sp>
      <p:pic>
        <p:nvPicPr>
          <p:cNvPr id="7" name="Picture 13" descr="AF-logo-Greyscal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59317" y="6248401"/>
            <a:ext cx="2106083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568" y="1395686"/>
            <a:ext cx="10972800" cy="4733456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spcAft>
                <a:spcPts val="0"/>
              </a:spcAft>
              <a:defRPr sz="2200"/>
            </a:lvl1pPr>
            <a:lvl2pPr>
              <a:spcBef>
                <a:spcPts val="1200"/>
              </a:spcBef>
              <a:spcAft>
                <a:spcPts val="0"/>
              </a:spcAft>
              <a:defRPr sz="2200"/>
            </a:lvl2pPr>
            <a:lvl3pPr>
              <a:spcBef>
                <a:spcPts val="600"/>
              </a:spcBef>
              <a:spcAft>
                <a:spcPts val="0"/>
              </a:spcAft>
              <a:defRPr sz="2200"/>
            </a:lvl3pPr>
            <a:lvl4pPr>
              <a:spcBef>
                <a:spcPts val="600"/>
              </a:spcBef>
              <a:spcAft>
                <a:spcPts val="0"/>
              </a:spcAft>
              <a:defRPr sz="2200"/>
            </a:lvl4pPr>
            <a:lvl5pPr>
              <a:spcBef>
                <a:spcPts val="600"/>
              </a:spcBef>
              <a:spcAft>
                <a:spcPts val="0"/>
              </a:spcAft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180667" y="203200"/>
            <a:ext cx="4701117" cy="230188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900" b="1"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fld id="{C75BCD72-B5E8-407D-9BD9-BE122BBEC4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352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r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 userDrawn="1"/>
        </p:nvCxnSpPr>
        <p:spPr>
          <a:xfrm>
            <a:off x="476251" y="492125"/>
            <a:ext cx="5484283" cy="1588"/>
          </a:xfrm>
          <a:prstGeom prst="line">
            <a:avLst/>
          </a:prstGeom>
          <a:ln w="1270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8"/>
          <p:cNvCxnSpPr/>
          <p:nvPr userDrawn="1"/>
        </p:nvCxnSpPr>
        <p:spPr>
          <a:xfrm>
            <a:off x="6284384" y="492125"/>
            <a:ext cx="5484283" cy="1588"/>
          </a:xfrm>
          <a:prstGeom prst="line">
            <a:avLst/>
          </a:prstGeom>
          <a:ln w="1270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11"/>
          <p:cNvSpPr txBox="1"/>
          <p:nvPr userDrawn="1"/>
        </p:nvSpPr>
        <p:spPr>
          <a:xfrm>
            <a:off x="374651" y="203200"/>
            <a:ext cx="5456767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latin typeface="+mn-lt"/>
                <a:cs typeface="Verdana"/>
              </a:rPr>
              <a:t>Anna Freud National Centre for Children and Families</a:t>
            </a:r>
          </a:p>
        </p:txBody>
      </p:sp>
      <p:pic>
        <p:nvPicPr>
          <p:cNvPr id="7" name="Picture 13" descr="AF-logo-Greyscal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59317" y="6248401"/>
            <a:ext cx="2106083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1615690" y="1600200"/>
            <a:ext cx="9265817" cy="4191000"/>
          </a:xfrm>
        </p:spPr>
        <p:txBody>
          <a:bodyPr>
            <a:noAutofit/>
          </a:bodyPr>
          <a:lstStyle>
            <a:lvl1pPr>
              <a:spcBef>
                <a:spcPts val="1200"/>
              </a:spcBef>
              <a:spcAft>
                <a:spcPts val="0"/>
              </a:spcAft>
              <a:defRPr sz="2200"/>
            </a:lvl1pPr>
            <a:lvl2pPr>
              <a:spcBef>
                <a:spcPts val="1200"/>
              </a:spcBef>
              <a:spcAft>
                <a:spcPts val="0"/>
              </a:spcAft>
              <a:defRPr sz="2200"/>
            </a:lvl2pPr>
            <a:lvl3pPr>
              <a:spcBef>
                <a:spcPts val="600"/>
              </a:spcBef>
              <a:spcAft>
                <a:spcPts val="0"/>
              </a:spcAft>
              <a:defRPr sz="2200"/>
            </a:lvl3pPr>
            <a:lvl4pPr>
              <a:spcBef>
                <a:spcPts val="600"/>
              </a:spcBef>
              <a:spcAft>
                <a:spcPts val="0"/>
              </a:spcAft>
              <a:defRPr sz="2200"/>
            </a:lvl4pPr>
            <a:lvl5pPr>
              <a:spcBef>
                <a:spcPts val="600"/>
              </a:spcBef>
              <a:spcAft>
                <a:spcPts val="0"/>
              </a:spcAft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80667" y="203200"/>
            <a:ext cx="4701117" cy="230188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900" b="1"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fld id="{76A06AD2-5D3C-4678-B520-5E5C128890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048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Gree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3"/>
          <p:cNvCxnSpPr/>
          <p:nvPr userDrawn="1"/>
        </p:nvCxnSpPr>
        <p:spPr>
          <a:xfrm>
            <a:off x="476251" y="490539"/>
            <a:ext cx="11292416" cy="1587"/>
          </a:xfrm>
          <a:prstGeom prst="line">
            <a:avLst/>
          </a:prstGeom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14"/>
          <p:cNvSpPr txBox="1"/>
          <p:nvPr userDrawn="1"/>
        </p:nvSpPr>
        <p:spPr>
          <a:xfrm>
            <a:off x="374651" y="203200"/>
            <a:ext cx="5456767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latin typeface="+mn-lt"/>
                <a:cs typeface="Verdana"/>
              </a:rPr>
              <a:t>Anna Freud National Centre for Children and Families</a:t>
            </a:r>
          </a:p>
        </p:txBody>
      </p:sp>
      <p:pic>
        <p:nvPicPr>
          <p:cNvPr id="9" name="Picture 10" descr="AF-logo-RGB-Green+White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63551" y="6110289"/>
            <a:ext cx="2520949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74016" y="1722319"/>
            <a:ext cx="7019384" cy="114500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74016" y="3136736"/>
            <a:ext cx="7019384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374016" y="1300164"/>
            <a:ext cx="4513368" cy="3651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defRPr sz="1200">
                <a:latin typeface="+mn-lt"/>
                <a:cs typeface="Verdana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900" b="1"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fld id="{FA771D75-EB78-44A3-8C7F-EEC9768723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1479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Purpl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3"/>
          <p:cNvCxnSpPr/>
          <p:nvPr userDrawn="1"/>
        </p:nvCxnSpPr>
        <p:spPr>
          <a:xfrm>
            <a:off x="476251" y="490539"/>
            <a:ext cx="11292416" cy="1587"/>
          </a:xfrm>
          <a:prstGeom prst="line">
            <a:avLst/>
          </a:prstGeom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14"/>
          <p:cNvSpPr txBox="1"/>
          <p:nvPr userDrawn="1"/>
        </p:nvSpPr>
        <p:spPr>
          <a:xfrm>
            <a:off x="374651" y="203200"/>
            <a:ext cx="5456767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latin typeface="+mn-lt"/>
                <a:cs typeface="Verdana"/>
              </a:rPr>
              <a:t>Anna Freud National Centre for Children and Families</a:t>
            </a:r>
          </a:p>
        </p:txBody>
      </p:sp>
      <p:pic>
        <p:nvPicPr>
          <p:cNvPr id="9" name="Picture 16" descr="AF-logo-RGB-Purple+White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63551" y="6110289"/>
            <a:ext cx="2520949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74015" y="1722319"/>
            <a:ext cx="6993532" cy="114500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74015" y="3136736"/>
            <a:ext cx="6993532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374016" y="1300164"/>
            <a:ext cx="4513368" cy="3651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defRPr sz="1200">
                <a:latin typeface="+mn-lt"/>
                <a:cs typeface="Verdana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900" b="1"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fld id="{19F733E9-C555-4998-82CE-FB0AB913AB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2451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Blu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3"/>
          <p:cNvCxnSpPr/>
          <p:nvPr userDrawn="1"/>
        </p:nvCxnSpPr>
        <p:spPr>
          <a:xfrm>
            <a:off x="476251" y="490539"/>
            <a:ext cx="11292416" cy="1587"/>
          </a:xfrm>
          <a:prstGeom prst="line">
            <a:avLst/>
          </a:prstGeom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14"/>
          <p:cNvSpPr txBox="1"/>
          <p:nvPr userDrawn="1"/>
        </p:nvSpPr>
        <p:spPr>
          <a:xfrm>
            <a:off x="374651" y="203200"/>
            <a:ext cx="5456767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latin typeface="+mn-lt"/>
                <a:cs typeface="Verdana"/>
              </a:rPr>
              <a:t>Anna Freud National Centre for Children and Families</a:t>
            </a:r>
          </a:p>
        </p:txBody>
      </p:sp>
      <p:pic>
        <p:nvPicPr>
          <p:cNvPr id="9" name="Picture 15" descr="AF-logo-RGB-Blue+White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59318" y="6110289"/>
            <a:ext cx="2520949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74015" y="1722319"/>
            <a:ext cx="7006457" cy="114500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74015" y="3136736"/>
            <a:ext cx="7006457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374016" y="1300164"/>
            <a:ext cx="4513368" cy="3651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defRPr sz="1200">
                <a:latin typeface="+mn-lt"/>
                <a:cs typeface="Verdana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900" b="1"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fld id="{763F397B-5DC5-46AC-960F-B43EB2AB18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0772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Orang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3"/>
          <p:cNvCxnSpPr/>
          <p:nvPr userDrawn="1"/>
        </p:nvCxnSpPr>
        <p:spPr>
          <a:xfrm>
            <a:off x="476251" y="490539"/>
            <a:ext cx="11292416" cy="1587"/>
          </a:xfrm>
          <a:prstGeom prst="line">
            <a:avLst/>
          </a:prstGeom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14"/>
          <p:cNvSpPr txBox="1"/>
          <p:nvPr userDrawn="1"/>
        </p:nvSpPr>
        <p:spPr>
          <a:xfrm>
            <a:off x="374651" y="203200"/>
            <a:ext cx="5456767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latin typeface="+mn-lt"/>
                <a:cs typeface="Verdana"/>
              </a:rPr>
              <a:t>Anna Freud National Centre for Children and Families</a:t>
            </a:r>
          </a:p>
        </p:txBody>
      </p:sp>
      <p:pic>
        <p:nvPicPr>
          <p:cNvPr id="9" name="Picture 15" descr="AF-logo-RGB-Orange+White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59318" y="6110288"/>
            <a:ext cx="2520949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74016" y="1722319"/>
            <a:ext cx="7019384" cy="114500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74016" y="3136736"/>
            <a:ext cx="7019384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374016" y="1300164"/>
            <a:ext cx="4513368" cy="3651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defRPr sz="1200">
                <a:latin typeface="+mn-lt"/>
                <a:cs typeface="Verdana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900" b="1"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fld id="{D54AB5B6-B92B-4388-90C5-085D93B9DB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893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mag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7"/>
          <p:cNvCxnSpPr/>
          <p:nvPr userDrawn="1"/>
        </p:nvCxnSpPr>
        <p:spPr>
          <a:xfrm>
            <a:off x="476251" y="492125"/>
            <a:ext cx="5484283" cy="1588"/>
          </a:xfrm>
          <a:prstGeom prst="line">
            <a:avLst/>
          </a:prstGeom>
          <a:ln w="1270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8"/>
          <p:cNvCxnSpPr/>
          <p:nvPr userDrawn="1"/>
        </p:nvCxnSpPr>
        <p:spPr>
          <a:xfrm>
            <a:off x="6284384" y="492125"/>
            <a:ext cx="5484283" cy="1588"/>
          </a:xfrm>
          <a:prstGeom prst="line">
            <a:avLst/>
          </a:prstGeom>
          <a:ln w="1270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11"/>
          <p:cNvSpPr txBox="1"/>
          <p:nvPr userDrawn="1"/>
        </p:nvSpPr>
        <p:spPr>
          <a:xfrm>
            <a:off x="374651" y="203200"/>
            <a:ext cx="5456767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latin typeface="+mn-lt"/>
                <a:cs typeface="Verdana"/>
              </a:rPr>
              <a:t>Anna Freud National Centre for Children and Families</a:t>
            </a:r>
          </a:p>
        </p:txBody>
      </p:sp>
      <p:pic>
        <p:nvPicPr>
          <p:cNvPr id="9" name="Picture 20" descr="AF-logo-Greyscal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59317" y="6248401"/>
            <a:ext cx="2106083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ontent Placeholder 3"/>
          <p:cNvSpPr>
            <a:spLocks noGrp="1"/>
          </p:cNvSpPr>
          <p:nvPr>
            <p:ph sz="quarter" idx="13"/>
          </p:nvPr>
        </p:nvSpPr>
        <p:spPr>
          <a:xfrm>
            <a:off x="6284384" y="1395685"/>
            <a:ext cx="5484283" cy="4724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344569" y="1395686"/>
            <a:ext cx="5486849" cy="47238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22"/>
          <p:cNvSpPr>
            <a:spLocks noGrp="1"/>
          </p:cNvSpPr>
          <p:nvPr>
            <p:ph type="body" sz="quarter" idx="12"/>
          </p:nvPr>
        </p:nvSpPr>
        <p:spPr>
          <a:xfrm>
            <a:off x="6284384" y="5393424"/>
            <a:ext cx="5484283" cy="726096"/>
          </a:xfrm>
          <a:solidFill>
            <a:schemeClr val="tx2"/>
          </a:solidFill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6180667" y="203200"/>
            <a:ext cx="4701117" cy="230188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r">
              <a:defRPr sz="900" b="1"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fld id="{89333001-DFA3-48F9-86AF-CC2D7AFD89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858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7CCB5-E7BB-4CDA-AC06-6111C4FF3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61173-6584-440F-8C0D-96B7E185D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303401-61BD-4E4E-925E-E70B517A6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6E7BB-5A21-4C42-B3E8-B60D1446D686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EDDA9-6CBB-4771-A811-DEA14B624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07C9B-B1C9-4D6F-B491-A9012A816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95976-2F22-49C8-B562-678DC0CB8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59188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2 images +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476251" y="492125"/>
            <a:ext cx="5484283" cy="1588"/>
          </a:xfrm>
          <a:prstGeom prst="line">
            <a:avLst/>
          </a:prstGeom>
          <a:ln w="1270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6284384" y="492125"/>
            <a:ext cx="5484283" cy="1588"/>
          </a:xfrm>
          <a:prstGeom prst="line">
            <a:avLst/>
          </a:prstGeom>
          <a:ln w="1270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11"/>
          <p:cNvSpPr txBox="1"/>
          <p:nvPr userDrawn="1"/>
        </p:nvSpPr>
        <p:spPr>
          <a:xfrm>
            <a:off x="374651" y="203200"/>
            <a:ext cx="5456767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latin typeface="+mn-lt"/>
                <a:cs typeface="Verdana"/>
              </a:rPr>
              <a:t>Anna Freud National Centre for Children and Families</a:t>
            </a:r>
          </a:p>
        </p:txBody>
      </p:sp>
      <p:pic>
        <p:nvPicPr>
          <p:cNvPr id="11" name="Picture 16" descr="AF-logo-Greyscal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59317" y="6248401"/>
            <a:ext cx="2106083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Content Placeholder 3"/>
          <p:cNvSpPr>
            <a:spLocks noGrp="1"/>
          </p:cNvSpPr>
          <p:nvPr>
            <p:ph sz="quarter" idx="16"/>
          </p:nvPr>
        </p:nvSpPr>
        <p:spPr>
          <a:xfrm>
            <a:off x="6284384" y="1401777"/>
            <a:ext cx="5484283" cy="23394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5"/>
          <p:cNvSpPr>
            <a:spLocks noGrp="1"/>
          </p:cNvSpPr>
          <p:nvPr>
            <p:ph sz="quarter" idx="17"/>
          </p:nvPr>
        </p:nvSpPr>
        <p:spPr>
          <a:xfrm>
            <a:off x="6284384" y="3867127"/>
            <a:ext cx="5484283" cy="2340305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344568" y="1401778"/>
            <a:ext cx="5615669" cy="47273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6285348" y="3364302"/>
            <a:ext cx="5483320" cy="377487"/>
          </a:xfrm>
          <a:solidFill>
            <a:schemeClr val="tx2"/>
          </a:solidFill>
          <a:ln>
            <a:noFill/>
          </a:ln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6285348" y="5829946"/>
            <a:ext cx="5483320" cy="377487"/>
          </a:xfrm>
          <a:solidFill>
            <a:schemeClr val="tx2"/>
          </a:solidFill>
          <a:ln>
            <a:noFill/>
          </a:ln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6180667" y="203200"/>
            <a:ext cx="4701117" cy="230188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algn="r">
              <a:defRPr sz="900" b="1"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fld id="{7DBA72E4-025A-4EA2-BAB2-0D12826F38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1109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ull-out stat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7"/>
          <p:cNvCxnSpPr/>
          <p:nvPr userDrawn="1"/>
        </p:nvCxnSpPr>
        <p:spPr>
          <a:xfrm>
            <a:off x="476251" y="492125"/>
            <a:ext cx="5484283" cy="1588"/>
          </a:xfrm>
          <a:prstGeom prst="line">
            <a:avLst/>
          </a:prstGeom>
          <a:ln w="1270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8"/>
          <p:cNvCxnSpPr/>
          <p:nvPr userDrawn="1"/>
        </p:nvCxnSpPr>
        <p:spPr>
          <a:xfrm>
            <a:off x="6284384" y="492125"/>
            <a:ext cx="5484283" cy="1588"/>
          </a:xfrm>
          <a:prstGeom prst="line">
            <a:avLst/>
          </a:prstGeom>
          <a:ln w="1270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1"/>
          <p:cNvSpPr txBox="1"/>
          <p:nvPr userDrawn="1"/>
        </p:nvSpPr>
        <p:spPr>
          <a:xfrm>
            <a:off x="374651" y="203200"/>
            <a:ext cx="5456767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latin typeface="+mn-lt"/>
                <a:cs typeface="Verdana"/>
              </a:rPr>
              <a:t>Anna Freud National Centre for Children and Families</a:t>
            </a:r>
          </a:p>
        </p:txBody>
      </p:sp>
      <p:pic>
        <p:nvPicPr>
          <p:cNvPr id="15" name="Picture 14" descr="AF-logo-Greyscal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59317" y="6248401"/>
            <a:ext cx="2106083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Connector 22"/>
          <p:cNvCxnSpPr/>
          <p:nvPr userDrawn="1"/>
        </p:nvCxnSpPr>
        <p:spPr>
          <a:xfrm>
            <a:off x="6479118" y="2111375"/>
            <a:ext cx="2180167" cy="1588"/>
          </a:xfrm>
          <a:prstGeom prst="line">
            <a:avLst/>
          </a:pr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21"/>
          <p:cNvCxnSpPr/>
          <p:nvPr userDrawn="1"/>
        </p:nvCxnSpPr>
        <p:spPr>
          <a:xfrm>
            <a:off x="9374718" y="2111375"/>
            <a:ext cx="2180167" cy="1588"/>
          </a:xfrm>
          <a:prstGeom prst="line">
            <a:avLst/>
          </a:pr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 Placeholder 39"/>
          <p:cNvSpPr>
            <a:spLocks noGrp="1"/>
          </p:cNvSpPr>
          <p:nvPr>
            <p:ph type="body" sz="quarter" idx="25"/>
          </p:nvPr>
        </p:nvSpPr>
        <p:spPr>
          <a:xfrm>
            <a:off x="6284384" y="1401934"/>
            <a:ext cx="2616200" cy="2147887"/>
          </a:xfrm>
          <a:solidFill>
            <a:schemeClr val="tx2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39"/>
          <p:cNvSpPr>
            <a:spLocks noGrp="1"/>
          </p:cNvSpPr>
          <p:nvPr>
            <p:ph type="body" sz="quarter" idx="26"/>
          </p:nvPr>
        </p:nvSpPr>
        <p:spPr>
          <a:xfrm>
            <a:off x="9152467" y="1401934"/>
            <a:ext cx="2616200" cy="2147887"/>
          </a:xfrm>
          <a:solidFill>
            <a:srgbClr val="8C4799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344569" y="1405381"/>
            <a:ext cx="5486849" cy="4733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Content Placeholder 3"/>
          <p:cNvSpPr>
            <a:spLocks noGrp="1"/>
          </p:cNvSpPr>
          <p:nvPr>
            <p:ph sz="quarter" idx="17"/>
          </p:nvPr>
        </p:nvSpPr>
        <p:spPr>
          <a:xfrm>
            <a:off x="6284384" y="3858611"/>
            <a:ext cx="5484283" cy="238979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375402" y="1415200"/>
            <a:ext cx="2284701" cy="509588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9245602" y="1415200"/>
            <a:ext cx="2290205" cy="509588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>
          <a:xfrm>
            <a:off x="6375402" y="2180612"/>
            <a:ext cx="2284701" cy="1289834"/>
          </a:xfrm>
        </p:spPr>
        <p:txBody>
          <a:bodyPr>
            <a:norm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9264354" y="2180612"/>
            <a:ext cx="2290205" cy="1289834"/>
          </a:xfrm>
        </p:spPr>
        <p:txBody>
          <a:bodyPr>
            <a:norm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27"/>
          </p:nvPr>
        </p:nvSpPr>
        <p:spPr>
          <a:xfrm>
            <a:off x="6180667" y="203200"/>
            <a:ext cx="4701117" cy="230188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 algn="r">
              <a:defRPr sz="900" b="1"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fld id="{BE03B48A-F8AC-4D8A-AAF8-08FEDB9368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4649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larg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 userDrawn="1"/>
        </p:nvCxnSpPr>
        <p:spPr>
          <a:xfrm>
            <a:off x="476251" y="492125"/>
            <a:ext cx="5484283" cy="1588"/>
          </a:xfrm>
          <a:prstGeom prst="line">
            <a:avLst/>
          </a:prstGeom>
          <a:ln w="1270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8"/>
          <p:cNvCxnSpPr/>
          <p:nvPr userDrawn="1"/>
        </p:nvCxnSpPr>
        <p:spPr>
          <a:xfrm>
            <a:off x="6284384" y="492125"/>
            <a:ext cx="5484283" cy="1588"/>
          </a:xfrm>
          <a:prstGeom prst="line">
            <a:avLst/>
          </a:prstGeom>
          <a:ln w="1270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11"/>
          <p:cNvSpPr txBox="1"/>
          <p:nvPr userDrawn="1"/>
        </p:nvSpPr>
        <p:spPr>
          <a:xfrm>
            <a:off x="374651" y="203200"/>
            <a:ext cx="5456767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latin typeface="+mn-lt"/>
                <a:cs typeface="Verdana"/>
              </a:rPr>
              <a:t>Anna Freud National Centre for Children and Families</a:t>
            </a:r>
          </a:p>
        </p:txBody>
      </p:sp>
      <p:pic>
        <p:nvPicPr>
          <p:cNvPr id="9" name="Picture 14" descr="AF-logo-Greyscal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59317" y="6248401"/>
            <a:ext cx="2106083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344568" y="1415600"/>
            <a:ext cx="11423933" cy="47453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344568" y="1948696"/>
            <a:ext cx="11424099" cy="3938071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6180667" y="203200"/>
            <a:ext cx="4701117" cy="230188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algn="r">
              <a:defRPr sz="900" b="1"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fld id="{60127345-7B13-45B1-AE6C-5963073540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1446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7"/>
          <p:cNvCxnSpPr/>
          <p:nvPr userDrawn="1"/>
        </p:nvCxnSpPr>
        <p:spPr>
          <a:xfrm>
            <a:off x="476251" y="492125"/>
            <a:ext cx="5484283" cy="1588"/>
          </a:xfrm>
          <a:prstGeom prst="line">
            <a:avLst/>
          </a:prstGeom>
          <a:ln w="1270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8"/>
          <p:cNvCxnSpPr/>
          <p:nvPr userDrawn="1"/>
        </p:nvCxnSpPr>
        <p:spPr>
          <a:xfrm>
            <a:off x="6284384" y="492125"/>
            <a:ext cx="5484283" cy="1588"/>
          </a:xfrm>
          <a:prstGeom prst="line">
            <a:avLst/>
          </a:prstGeom>
          <a:ln w="1270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11"/>
          <p:cNvSpPr txBox="1"/>
          <p:nvPr userDrawn="1"/>
        </p:nvSpPr>
        <p:spPr>
          <a:xfrm>
            <a:off x="374651" y="203200"/>
            <a:ext cx="5456767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latin typeface="+mn-lt"/>
                <a:cs typeface="Verdana"/>
              </a:rPr>
              <a:t>Anna Freud National Centre for Children and Families</a:t>
            </a:r>
          </a:p>
        </p:txBody>
      </p:sp>
      <p:pic>
        <p:nvPicPr>
          <p:cNvPr id="6" name="Picture 14" descr="AF-logo-Greyscal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59317" y="6248401"/>
            <a:ext cx="2106083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180667" y="203200"/>
            <a:ext cx="4701117" cy="230188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900" b="1"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fld id="{A5189CCD-4817-46A2-A213-C6B0CC34DD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0432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 userDrawn="1"/>
        </p:nvCxnSpPr>
        <p:spPr>
          <a:xfrm>
            <a:off x="476251" y="490539"/>
            <a:ext cx="11292416" cy="1587"/>
          </a:xfrm>
          <a:prstGeom prst="line">
            <a:avLst/>
          </a:prstGeom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14"/>
          <p:cNvSpPr txBox="1"/>
          <p:nvPr userDrawn="1"/>
        </p:nvSpPr>
        <p:spPr>
          <a:xfrm>
            <a:off x="374651" y="203200"/>
            <a:ext cx="5456767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latin typeface="+mn-lt"/>
                <a:cs typeface="Verdana"/>
              </a:rPr>
              <a:t>Anna Freud National Centre for Children and Families</a:t>
            </a:r>
          </a:p>
        </p:txBody>
      </p:sp>
      <p:pic>
        <p:nvPicPr>
          <p:cNvPr id="6" name="Picture 8" descr="AF-logo-RGB-Green+White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76251" y="5868989"/>
            <a:ext cx="3710516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5831418" y="6219825"/>
            <a:ext cx="6227233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dirty="0">
                <a:latin typeface="+mn-lt"/>
                <a:cs typeface="+mn-cs"/>
              </a:rPr>
              <a:t>Anna Freud National Centre for Children and Families is a company limited by guarantee, company number 03819888, and a registered charity, number 1077106.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5831418" y="5943601"/>
            <a:ext cx="5456767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latin typeface="+mn-lt"/>
                <a:cs typeface="Verdana"/>
              </a:rPr>
              <a:t>Our Patron: Her Royal Highness The Duchess of Cambridge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39" y="1215162"/>
            <a:ext cx="5707323" cy="114500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27408" y="2629743"/>
            <a:ext cx="5706533" cy="1752600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7929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609601" y="1600201"/>
            <a:ext cx="5384804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197595" y="1600201"/>
            <a:ext cx="5384804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ADAC9-FEDD-4047-A9A2-19A7E538AA0A}" type="slidenum">
              <a:rPr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456150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2845C-B835-4703-B15E-4905A1196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C95D82-99C0-428C-AA5F-401724908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00C205-9BD3-49E4-B086-7BFB07D9D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6E7BB-5A21-4C42-B3E8-B60D1446D686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02036-0ACA-4E83-877F-69173BD88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CDF650-1C2F-4E07-B5AD-AB05EE3F3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95976-2F22-49C8-B562-678DC0CB8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521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EF5D2-5864-4805-BA76-38F692A15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E293A-24ED-4709-88B4-4F0457F6E0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8DE18C-EAFC-40AD-922B-577BE253C2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436E98-3CE8-4184-BD19-E54BA50ED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6E7BB-5A21-4C42-B3E8-B60D1446D686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8646A1-0C18-4039-A3C1-3C964F19F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6A76BC-0C2F-47EB-A367-DAE80A0DA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95976-2F22-49C8-B562-678DC0CB8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86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DE310-20AD-42E8-898B-5C7AB496C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FB8216-CDA3-4DCE-AFCC-CAD86D0A3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18FA9A-733B-46C9-B3AB-DF50D1B11B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4ABABF-9161-49B4-BE17-39616D2691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2BEAC9-3E0E-4DE4-B6E1-AA1FCAE7ED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DFE107-662F-4173-A750-5D628D489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6E7BB-5A21-4C42-B3E8-B60D1446D686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6A18CA-E242-4091-B926-663BA5DD1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20CA5D-8B28-4E13-9C7D-01F1E8600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95976-2F22-49C8-B562-678DC0CB8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859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DA356-5E7E-46C1-946E-050D35883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581EAA-E106-4581-8EA7-D31EB6011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6E7BB-5A21-4C42-B3E8-B60D1446D686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5FC5F2-1CA5-4842-B864-CF2C9267E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137CC7-538D-4A35-BC86-188B3A660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95976-2F22-49C8-B562-678DC0CB8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778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D95D7A-6533-443D-B468-0BE5C6269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6E7BB-5A21-4C42-B3E8-B60D1446D686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23DFC5-2999-471C-AA8D-CFFEE26E3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7B26AE-01E6-41B4-9250-EBE1FCBD0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95976-2F22-49C8-B562-678DC0CB8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063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EFED3-D316-4E2E-B229-BC884997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B55C0-9AA8-4721-99A5-89A739F22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A4BB7D-FA66-4AD3-9345-8E0C7D0810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84BBB-F825-42EB-B83A-55B4E27F1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6E7BB-5A21-4C42-B3E8-B60D1446D686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E7BFEA-E296-4D70-AAA9-66AAE5158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02D764-3755-4F7E-9619-F31098D61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95976-2F22-49C8-B562-678DC0CB8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533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9F29D-0A66-458B-BB5F-830DD37FB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295DB5-4802-4827-80C3-6B1858F725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809844-0F10-401B-8B77-2E6E74DBD8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A3D64C-C770-4B02-9616-63C96FF49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6E7BB-5A21-4C42-B3E8-B60D1446D686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A3C199-0FFE-44F9-B293-371BF6A33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842DD4-D7EB-4EBE-A4AD-34DC989C4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95976-2F22-49C8-B562-678DC0CB8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081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BAA517-D88F-4110-968E-CE60B65B7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8D7994-812A-492B-8294-8A4E67643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54BCB6-D639-458C-95D7-6850BE04EE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6E7BB-5A21-4C42-B3E8-B60D1446D686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40D2BC-2D28-49C2-8E67-B9397DD21D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753CD-5975-405C-A79F-1E87050511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95976-2F22-49C8-B562-678DC0CB8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802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45017" y="696913"/>
            <a:ext cx="109728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5017" y="1395414"/>
            <a:ext cx="10972800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31552" y="203200"/>
            <a:ext cx="704849" cy="230188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b="1"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fld id="{0B4F389A-DECB-454A-9C7E-C8DA5DA777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065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b="1" kern="1200">
          <a:solidFill>
            <a:schemeClr val="tx1"/>
          </a:solidFill>
          <a:latin typeface="+mj-lt"/>
          <a:ea typeface="+mj-ea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Verdana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Verdana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Verdana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Verdana" pitchFamily="34" charset="0"/>
        </a:defRPr>
      </a:lvl9pPr>
    </p:titleStyle>
    <p:bodyStyle>
      <a:lvl1pPr algn="l" defTabSz="457200" rtl="0" eaLnBrk="0" fontAlgn="base" hangingPunct="0">
        <a:spcBef>
          <a:spcPts val="1200"/>
        </a:spcBef>
        <a:spcAft>
          <a:spcPct val="0"/>
        </a:spcAft>
        <a:buFont typeface="Arial" charset="0"/>
        <a:defRPr sz="2200" kern="1200">
          <a:solidFill>
            <a:schemeClr val="tx1"/>
          </a:solidFill>
          <a:latin typeface="+mn-lt"/>
          <a:ea typeface="+mn-ea"/>
          <a:cs typeface="Verdana"/>
        </a:defRPr>
      </a:lvl1pPr>
      <a:lvl2pPr algn="l" defTabSz="457200" rtl="0" eaLnBrk="0" fontAlgn="base" hangingPunct="0">
        <a:spcBef>
          <a:spcPts val="1200"/>
        </a:spcBef>
        <a:spcAft>
          <a:spcPct val="0"/>
        </a:spcAft>
        <a:buFont typeface="Arial" charset="0"/>
        <a:defRPr sz="2200" b="1" kern="1200">
          <a:solidFill>
            <a:schemeClr val="tx1"/>
          </a:solidFill>
          <a:latin typeface="+mn-lt"/>
          <a:ea typeface="+mn-ea"/>
          <a:cs typeface="Verdana"/>
        </a:defRPr>
      </a:lvl2pPr>
      <a:lvl3pPr marL="233363" indent="-233363" algn="l" defTabSz="457200" rtl="0" eaLnBrk="0" fontAlgn="base" hangingPunct="0">
        <a:spcBef>
          <a:spcPts val="6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Verdana"/>
        </a:defRPr>
      </a:lvl3pPr>
      <a:lvl4pPr marL="485775" indent="-233363" algn="l" defTabSz="457200" rtl="0" eaLnBrk="0" fontAlgn="base" hangingPunct="0">
        <a:spcBef>
          <a:spcPts val="6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Verdana"/>
        </a:defRPr>
      </a:lvl4pPr>
      <a:lvl5pPr marL="701675" indent="-233363" algn="l" defTabSz="457200" rtl="0" eaLnBrk="0" fontAlgn="base" hangingPunct="0">
        <a:spcBef>
          <a:spcPts val="6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9">
            <a:extLst>
              <a:ext uri="{FF2B5EF4-FFF2-40B4-BE49-F238E27FC236}">
                <a16:creationId xmlns:a16="http://schemas.microsoft.com/office/drawing/2014/main" id="{B9951BD9-0868-4CDB-ACD6-9C4209B5E4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7247" y="0"/>
            <a:ext cx="755475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1124AF-466F-4F07-B0C6-412914BFAD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9397" y="640082"/>
            <a:ext cx="7424170" cy="3351602"/>
          </a:xfrm>
        </p:spPr>
        <p:txBody>
          <a:bodyPr>
            <a:normAutofit/>
          </a:bodyPr>
          <a:lstStyle/>
          <a:p>
            <a:r>
              <a:rPr lang="en-GB" b="1" i="1" dirty="0">
                <a:solidFill>
                  <a:schemeClr val="bg1"/>
                </a:solidFill>
              </a:rPr>
              <a:t>Parent Learning at </a:t>
            </a:r>
            <a:br>
              <a:rPr lang="en-GB" b="1" i="1" dirty="0">
                <a:solidFill>
                  <a:schemeClr val="bg1"/>
                </a:solidFill>
              </a:rPr>
            </a:br>
            <a:r>
              <a:rPr lang="en-GB" b="1" i="1" dirty="0">
                <a:solidFill>
                  <a:schemeClr val="bg1"/>
                </a:solidFill>
              </a:rPr>
              <a:t>One Degree Academy</a:t>
            </a:r>
            <a:br>
              <a:rPr lang="en-GB" b="1" i="1" dirty="0">
                <a:solidFill>
                  <a:schemeClr val="bg1"/>
                </a:solidFill>
              </a:rPr>
            </a:br>
            <a:endParaRPr lang="en-GB" sz="4000" b="1" i="1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48C87B-92F7-46C3-8A42-05310804E6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77327" y="4156276"/>
            <a:ext cx="6274592" cy="2061645"/>
          </a:xfrm>
        </p:spPr>
        <p:txBody>
          <a:bodyPr>
            <a:normAutofit/>
          </a:bodyPr>
          <a:lstStyle/>
          <a:p>
            <a:pPr algn="l"/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82F945-3911-49F8-82AC-A1F317EDF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9708" y="-86061"/>
            <a:ext cx="4839105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4D16BB-F6FD-428A-B8A4-7998ADDD3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398" y="4654684"/>
            <a:ext cx="7661564" cy="187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95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A24-842E-4E6C-8D18-5DDF77963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Children with executive functioning skill challenges may suffer from impulse control difficulties.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69E9EB-B8C0-46DB-92E7-96919B48E9A5}"/>
              </a:ext>
            </a:extLst>
          </p:cNvPr>
          <p:cNvSpPr/>
          <p:nvPr/>
        </p:nvSpPr>
        <p:spPr>
          <a:xfrm>
            <a:off x="2027816" y="2136339"/>
            <a:ext cx="71161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Ways to Teach Children Impulse Control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Teach Your Child to Label Feelings. 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Ask Your Child to Repeat the Instructions. 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Teach Problem-Solving Skills. 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Teach Anger Management Skills. 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Establish Household Rules. 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Provide Structure and Be Consistent. 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Practice Delayed Gratification. 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 a Good Role Model.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DA8D50-8E03-42B0-9779-5E1D25AF1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163" y="2358212"/>
            <a:ext cx="2993517" cy="3086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7A6CB9-AA50-4434-864B-D9180FDFE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498" y="4720410"/>
            <a:ext cx="1659438" cy="165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949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23AC064-BC96-4F32-8AE1-B2FD3875482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E7C77BC-7138-40B1-A15B-20F57A49462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B146403-F3D6-484B-B2ED-97F9565D037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Related image">
            <a:extLst>
              <a:ext uri="{FF2B5EF4-FFF2-40B4-BE49-F238E27FC236}">
                <a16:creationId xmlns:a16="http://schemas.microsoft.com/office/drawing/2014/main" id="{9AD9EFB0-61F5-49F6-8BDA-26EC2D254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911" y="307731"/>
            <a:ext cx="3088174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3" descr="A picture containing person, indoor, laptop, computer&#10;&#10;Description generated with very high confidence">
            <a:extLst>
              <a:ext uri="{FF2B5EF4-FFF2-40B4-BE49-F238E27FC236}">
                <a16:creationId xmlns:a16="http://schemas.microsoft.com/office/drawing/2014/main" id="{8FBB18A4-B2DF-4B67-9260-5147EF5214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50003" y="307731"/>
            <a:ext cx="3387997" cy="39976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1774BC-FD75-4F97-A48A-AEE63545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1258" y="5273467"/>
            <a:ext cx="11139854" cy="93044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Home learning and growth mindset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1800" dirty="0">
                <a:solidFill>
                  <a:srgbClr val="FFFFFF"/>
                </a:solidFill>
              </a:rPr>
              <a:t/>
            </a:r>
            <a:br>
              <a:rPr lang="en-US" sz="1800" dirty="0">
                <a:solidFill>
                  <a:srgbClr val="FFFFFF"/>
                </a:solidFill>
              </a:rPr>
            </a:br>
            <a:r>
              <a:rPr lang="en-US" sz="1800" dirty="0">
                <a:solidFill>
                  <a:srgbClr val="FFFFFF"/>
                </a:solidFill>
              </a:rPr>
              <a:t/>
            </a:r>
            <a:br>
              <a:rPr lang="en-US" sz="1800" dirty="0">
                <a:solidFill>
                  <a:srgbClr val="FFFFFF"/>
                </a:solidFill>
              </a:rPr>
            </a:b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D2553C-7E87-4DD6-AE88-611DC3B913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498" y="4396902"/>
            <a:ext cx="1983852" cy="197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979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2C4BFA1-2075-4901-9E24-E41D1FDD51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16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8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77C9F1-1069-435D-AA9E-61F8CA3A4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495800"/>
            <a:ext cx="9144000" cy="762000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challenge for teachers and parents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53FB2EE-284F-4C87-AB3D-BBF87A9FAB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20DFD3-6D43-4EA7-9E93-AE206FFA7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776538"/>
            <a:ext cx="9144000" cy="13811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500" kern="1200">
                <a:solidFill>
                  <a:schemeClr val="bg2"/>
                </a:solidFill>
                <a:latin typeface="+mj-lt"/>
                <a:ea typeface="+mj-ea"/>
                <a:cs typeface="+mj-cs"/>
              </a:rPr>
              <a:t>Children who have developed repeating maladaptive behaviours cannot plan, organise, anticipate and structure actions, limiting their ability to adopt a stance compatible with learning</a:t>
            </a:r>
          </a:p>
        </p:txBody>
      </p:sp>
    </p:spTree>
    <p:extLst>
      <p:ext uri="{BB962C8B-B14F-4D97-AF65-F5344CB8AC3E}">
        <p14:creationId xmlns:p14="http://schemas.microsoft.com/office/powerpoint/2010/main" val="2320997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2C4BFA1-2075-4901-9E24-E41D1FDD51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16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8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77C9F1-1069-435D-AA9E-61F8CA3A4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495800"/>
            <a:ext cx="9144000" cy="762000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challenge for teachers and parents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53FB2EE-284F-4C87-AB3D-BBF87A9FAB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20DFD3-6D43-4EA7-9E93-AE206FFA7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776538"/>
            <a:ext cx="9144000" cy="13811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50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What can we learn together?</a:t>
            </a:r>
          </a:p>
        </p:txBody>
      </p:sp>
    </p:spTree>
    <p:extLst>
      <p:ext uri="{BB962C8B-B14F-4D97-AF65-F5344CB8AC3E}">
        <p14:creationId xmlns:p14="http://schemas.microsoft.com/office/powerpoint/2010/main" val="14891617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44A23-0CFC-41E3-9715-6660E2F6F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How I can help my child at One Degree Academy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804CE32-E7A9-49BC-BFF1-CD4CE9B184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2132077"/>
              </p:ext>
            </p:extLst>
          </p:nvPr>
        </p:nvGraphicFramePr>
        <p:xfrm>
          <a:off x="2012950" y="2067860"/>
          <a:ext cx="81661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8BC9E94-1996-40B0-B7B8-ED56754B78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17" y="1641457"/>
            <a:ext cx="2163599" cy="252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984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9195E-A8B3-4820-9B37-588C6E0A3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we focus on for a superhighway to learning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34D02-406C-481D-9A56-1B46AB9DD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610" y="1395413"/>
            <a:ext cx="10972800" cy="4733456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US" dirty="0">
                <a:solidFill>
                  <a:srgbClr val="7030A0"/>
                </a:solidFill>
              </a:rPr>
              <a:t>Executive functions are the mental processes that enable us to plan, focus, and juggle multiple tasks successfully. We can distinguish between three components: 1. Working memory , 2. Inhibitory control and 3. Cognitive flexibility. </a:t>
            </a:r>
            <a:endParaRPr lang="en-GB" dirty="0">
              <a:solidFill>
                <a:srgbClr val="7030A0"/>
              </a:solidFill>
            </a:endParaRPr>
          </a:p>
          <a:p>
            <a:endParaRPr lang="en-GB" dirty="0"/>
          </a:p>
          <a:p>
            <a:r>
              <a:rPr lang="en-GB" dirty="0"/>
              <a:t>Learn more about Executive Function skills here</a:t>
            </a:r>
          </a:p>
          <a:p>
            <a:endParaRPr lang="en-GB" dirty="0"/>
          </a:p>
          <a:p>
            <a:r>
              <a:rPr lang="en-US" dirty="0"/>
              <a:t>Executive Function: Brain's Control Center</a:t>
            </a:r>
          </a:p>
          <a:p>
            <a:r>
              <a:rPr lang="en-GB" dirty="0"/>
              <a:t>https://youtu.be/sZmElSGKBG8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67C1BE-828B-44A1-8F3A-94D025B692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75BCD72-B5E8-407D-9BD9-BE122BBEC48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7E1847A-3CFA-4567-8EB9-D7033B808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772339" y="262354"/>
            <a:ext cx="1590766" cy="1590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5303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Key executive function skills for learning and mental wellbeing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457200">
              <a:defRPr/>
            </a:pPr>
            <a:fld id="{A5189CCD-4817-46A2-A213-C6B0CC34DD24}" type="slidenum">
              <a:rPr lang="en-US">
                <a:solidFill>
                  <a:srgbClr val="796E65">
                    <a:tint val="75000"/>
                  </a:srgbClr>
                </a:solidFill>
                <a:latin typeface="Verdana"/>
              </a:rPr>
              <a:pPr defTabSz="457200">
                <a:defRPr/>
              </a:pPr>
              <a:t>6</a:t>
            </a:fld>
            <a:endParaRPr lang="en-US" dirty="0">
              <a:solidFill>
                <a:srgbClr val="796E65">
                  <a:tint val="75000"/>
                </a:srgbClr>
              </a:solidFill>
              <a:latin typeface="Verdana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87" y="1758834"/>
            <a:ext cx="7451927" cy="4018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618114-3BB6-460B-A884-C896EB250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1966" y="1211094"/>
            <a:ext cx="2170592" cy="217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630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38F08-5DB8-4A3A-95A8-B3E30E6BE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239153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Coaching and observing in the classroom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DFBE70E-AB39-491F-A988-079E4A6A633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BA1F754-8F49-401F-8E70-736A22E98077}"/>
              </a:ext>
            </a:extLst>
          </p:cNvPr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5296887" y="1474468"/>
          <a:ext cx="6017036" cy="5071107"/>
        </p:xfrm>
        <a:graphic>
          <a:graphicData uri="http://schemas.openxmlformats.org/drawingml/2006/table">
            <a:tbl>
              <a:tblPr firstRow="1" firstCol="1" bandRow="1"/>
              <a:tblGrid>
                <a:gridCol w="3054565">
                  <a:extLst>
                    <a:ext uri="{9D8B030D-6E8A-4147-A177-3AD203B41FA5}">
                      <a16:colId xmlns:a16="http://schemas.microsoft.com/office/drawing/2014/main" val="1613621215"/>
                    </a:ext>
                  </a:extLst>
                </a:gridCol>
                <a:gridCol w="2962471">
                  <a:extLst>
                    <a:ext uri="{9D8B030D-6E8A-4147-A177-3AD203B41FA5}">
                      <a16:colId xmlns:a16="http://schemas.microsoft.com/office/drawing/2014/main" val="2476077980"/>
                    </a:ext>
                  </a:extLst>
                </a:gridCol>
              </a:tblGrid>
              <a:tr h="30403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Outputs -scholarship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6333874"/>
                  </a:ext>
                </a:extLst>
              </a:tr>
              <a:tr h="4411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 stage 1( 5-7) year olds: taxonomy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can track the person who is talking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listen with my eyes, ears and with my voice off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keep my body so that it shows focus-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show “star sitting” at my desk or on the carpet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get into my work and can focus on the task-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don’t distract my classmates-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consistently make eye contact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regularly raise my hand in class and show excitement for learning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am kind and supportive of classmates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use a quiet voice in the classroom when I am supposed to be quiet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can walk in a straight line with my class and don’t disrupt others in the line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can stay on task for x minutes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show everyone respect with my tone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show every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one respect with my body language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don’t give up even when things are hard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can be trusted to follow adult instructions even when they are not looking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respect other people’s items, I do not touch them unless I have permission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can explain my feelings in a calm manner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can use a kind voice and kind words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keep my belongings tidy.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78933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6306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752600" y="381000"/>
            <a:ext cx="8686800" cy="1143000"/>
          </a:xfrm>
        </p:spPr>
        <p:txBody>
          <a:bodyPr/>
          <a:lstStyle/>
          <a:p>
            <a:pPr algn="ctr"/>
            <a:r>
              <a:rPr lang="en-US" dirty="0">
                <a:latin typeface="DIN Offc" charset="0"/>
                <a:cs typeface="DIN Offc" charset="0"/>
              </a:rPr>
              <a:t>Developing life skills- mindset</a:t>
            </a:r>
          </a:p>
        </p:txBody>
      </p:sp>
      <p:grpSp>
        <p:nvGrpSpPr>
          <p:cNvPr id="29699" name="Group 31"/>
          <p:cNvGrpSpPr>
            <a:grpSpLocks/>
          </p:cNvGrpSpPr>
          <p:nvPr/>
        </p:nvGrpSpPr>
        <p:grpSpPr bwMode="auto">
          <a:xfrm>
            <a:off x="1600200" y="1981200"/>
            <a:ext cx="3810000" cy="4419600"/>
            <a:chOff x="76200" y="2133600"/>
            <a:chExt cx="3810000" cy="4419600"/>
          </a:xfrm>
        </p:grpSpPr>
        <p:pic>
          <p:nvPicPr>
            <p:cNvPr id="29709" name="Picture 2" descr="C:\Users\Liz\AppData\Local\Microsoft\Windows\Temporary Internet Files\Content.IE5\9003L0Q5\MCj04404960000[1].wmf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3122392"/>
              <a:ext cx="1049514" cy="12758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Oval Callout 5"/>
            <p:cNvSpPr/>
            <p:nvPr/>
          </p:nvSpPr>
          <p:spPr>
            <a:xfrm>
              <a:off x="230188" y="2133600"/>
              <a:ext cx="2230437" cy="1009650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chemeClr val="tx1"/>
                  </a:solidFill>
                  <a:latin typeface="Comic Sans MS" pitchFamily="66" charset="0"/>
                </a:rPr>
                <a:t>Looking Smart is Most Important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pic>
          <p:nvPicPr>
            <p:cNvPr id="29711" name="Picture 6" descr="C:\Users\Liz\AppData\Local\Microsoft\Windows\Temporary Internet Files\Content.IE5\6MZ11CDQ\MCj04405180000[1].wmf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8753" y="5277379"/>
              <a:ext cx="959256" cy="12758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Oval Callout 13"/>
            <p:cNvSpPr/>
            <p:nvPr/>
          </p:nvSpPr>
          <p:spPr>
            <a:xfrm>
              <a:off x="2438400" y="4665663"/>
              <a:ext cx="1447800" cy="744537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chemeClr val="tx1"/>
                  </a:solidFill>
                  <a:latin typeface="Comic Sans MS" pitchFamily="66" charset="0"/>
                </a:rPr>
                <a:t>Helpless</a:t>
              </a:r>
            </a:p>
          </p:txBody>
        </p:sp>
        <p:pic>
          <p:nvPicPr>
            <p:cNvPr id="29713" name="Picture 7" descr="C:\Users\Liz\AppData\Local\Microsoft\Windows\Temporary Internet Files\Content.IE5\K37DF517\MCj04405160000[1]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82980" y="4228971"/>
              <a:ext cx="1230630" cy="1562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Oval Callout 7"/>
            <p:cNvSpPr/>
            <p:nvPr/>
          </p:nvSpPr>
          <p:spPr>
            <a:xfrm>
              <a:off x="1482725" y="3333750"/>
              <a:ext cx="1565275" cy="1009650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chemeClr val="tx1"/>
                  </a:solidFill>
                  <a:latin typeface="Comic Sans MS" pitchFamily="66" charset="0"/>
                </a:rPr>
                <a:t>Effort is Negative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5029200" y="1981200"/>
            <a:ext cx="5562600" cy="4419600"/>
            <a:chOff x="3505200" y="1981200"/>
            <a:chExt cx="5562600" cy="4419600"/>
          </a:xfrm>
        </p:grpSpPr>
        <p:grpSp>
          <p:nvGrpSpPr>
            <p:cNvPr id="29701" name="Group 32"/>
            <p:cNvGrpSpPr>
              <a:grpSpLocks/>
            </p:cNvGrpSpPr>
            <p:nvPr/>
          </p:nvGrpSpPr>
          <p:grpSpPr bwMode="auto">
            <a:xfrm>
              <a:off x="5257800" y="1981200"/>
              <a:ext cx="3810000" cy="4419600"/>
              <a:chOff x="76200" y="2133600"/>
              <a:chExt cx="3810000" cy="4419600"/>
            </a:xfrm>
          </p:grpSpPr>
          <p:pic>
            <p:nvPicPr>
              <p:cNvPr id="29703" name="Picture 2" descr="C:\Users\Liz\AppData\Local\Microsoft\Windows\Temporary Internet Files\Content.IE5\9003L0Q5\MCj04404960000[1].wmf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200" y="3122392"/>
                <a:ext cx="1049514" cy="12758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5" name="Oval Callout 34"/>
              <p:cNvSpPr/>
              <p:nvPr/>
            </p:nvSpPr>
            <p:spPr>
              <a:xfrm>
                <a:off x="230188" y="2133600"/>
                <a:ext cx="2230437" cy="1009650"/>
              </a:xfrm>
              <a:prstGeom prst="wedgeEllipse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600" dirty="0">
                    <a:solidFill>
                      <a:schemeClr val="tx1"/>
                    </a:solidFill>
                    <a:latin typeface="Comic Sans MS" pitchFamily="66" charset="0"/>
                  </a:rPr>
                  <a:t>Learning is Most Important</a:t>
                </a:r>
              </a:p>
            </p:txBody>
          </p:sp>
          <p:pic>
            <p:nvPicPr>
              <p:cNvPr id="29705" name="Picture 6" descr="C:\Users\Liz\AppData\Local\Microsoft\Windows\Temporary Internet Files\Content.IE5\6MZ11CDQ\MCj04405180000[1].wmf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8753" y="5277379"/>
                <a:ext cx="959256" cy="12758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7" name="Oval Callout 36"/>
              <p:cNvSpPr/>
              <p:nvPr/>
            </p:nvSpPr>
            <p:spPr>
              <a:xfrm>
                <a:off x="2438400" y="4665663"/>
                <a:ext cx="1447800" cy="744537"/>
              </a:xfrm>
              <a:prstGeom prst="wedgeEllipse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600" dirty="0">
                    <a:solidFill>
                      <a:schemeClr val="tx1"/>
                    </a:solidFill>
                    <a:latin typeface="Comic Sans MS" pitchFamily="66" charset="0"/>
                  </a:rPr>
                  <a:t>Resilient</a:t>
                </a:r>
              </a:p>
            </p:txBody>
          </p:sp>
          <p:pic>
            <p:nvPicPr>
              <p:cNvPr id="29707" name="Picture 7" descr="C:\Users\Liz\AppData\Local\Microsoft\Windows\Temporary Internet Files\Content.IE5\K37DF517\MCj04405160000[1].wm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982980" y="4228971"/>
                <a:ext cx="1230630" cy="15622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9" name="Oval Callout 38"/>
              <p:cNvSpPr/>
              <p:nvPr/>
            </p:nvSpPr>
            <p:spPr>
              <a:xfrm>
                <a:off x="1482725" y="3333750"/>
                <a:ext cx="1565275" cy="1009650"/>
              </a:xfrm>
              <a:prstGeom prst="wedgeEllipse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600" dirty="0">
                    <a:solidFill>
                      <a:schemeClr val="tx1"/>
                    </a:solidFill>
                    <a:latin typeface="Comic Sans MS" pitchFamily="66" charset="0"/>
                  </a:rPr>
                  <a:t>Effort is positive</a:t>
                </a:r>
              </a:p>
            </p:txBody>
          </p:sp>
        </p:grpSp>
        <p:sp>
          <p:nvSpPr>
            <p:cNvPr id="40" name="Right Arrow 39"/>
            <p:cNvSpPr/>
            <p:nvPr/>
          </p:nvSpPr>
          <p:spPr>
            <a:xfrm>
              <a:off x="3505200" y="3810000"/>
              <a:ext cx="1371600" cy="457200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1055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2C4BFA1-2075-4901-9E24-E41D1FDD51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16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8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77C9F1-1069-435D-AA9E-61F8CA3A4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495800"/>
            <a:ext cx="9144000" cy="762000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challenge for teachers and parents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53FB2EE-284F-4C87-AB3D-BBF87A9FAB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20DFD3-6D43-4EA7-9E93-AE206FFA7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776538"/>
            <a:ext cx="9144000" cy="13811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50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What can we do?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212F27-B1DC-4B17-A2F6-E1ABAF1C1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70" y="2514600"/>
            <a:ext cx="1981372" cy="19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771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nna Freud PowerPoint Template 2016">
  <a:themeElements>
    <a:clrScheme name="Anna Freud">
      <a:dk1>
        <a:srgbClr val="796E65"/>
      </a:dk1>
      <a:lt1>
        <a:srgbClr val="FFFFFF"/>
      </a:lt1>
      <a:dk2>
        <a:srgbClr val="00957A"/>
      </a:dk2>
      <a:lt2>
        <a:srgbClr val="FFFFFF"/>
      </a:lt2>
      <a:accent1>
        <a:srgbClr val="00957A"/>
      </a:accent1>
      <a:accent2>
        <a:srgbClr val="8C4799"/>
      </a:accent2>
      <a:accent3>
        <a:srgbClr val="147BD1"/>
      </a:accent3>
      <a:accent4>
        <a:srgbClr val="E87722"/>
      </a:accent4>
      <a:accent5>
        <a:srgbClr val="796E65"/>
      </a:accent5>
      <a:accent6>
        <a:srgbClr val="000000"/>
      </a:accent6>
      <a:hlink>
        <a:srgbClr val="0000FF"/>
      </a:hlink>
      <a:folHlink>
        <a:srgbClr val="800080"/>
      </a:folHlink>
    </a:clrScheme>
    <a:fontScheme name="Verdana 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 cap="rnd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nna Freud">
    <a:dk1>
      <a:srgbClr val="796E65"/>
    </a:dk1>
    <a:lt1>
      <a:srgbClr val="FFFFFF"/>
    </a:lt1>
    <a:dk2>
      <a:srgbClr val="00957A"/>
    </a:dk2>
    <a:lt2>
      <a:srgbClr val="FFFFFF"/>
    </a:lt2>
    <a:accent1>
      <a:srgbClr val="00957A"/>
    </a:accent1>
    <a:accent2>
      <a:srgbClr val="8C4799"/>
    </a:accent2>
    <a:accent3>
      <a:srgbClr val="147BD1"/>
    </a:accent3>
    <a:accent4>
      <a:srgbClr val="E87722"/>
    </a:accent4>
    <a:accent5>
      <a:srgbClr val="796E65"/>
    </a:accent5>
    <a:accent6>
      <a:srgbClr val="000000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Anna Freud">
    <a:dk1>
      <a:srgbClr val="796E65"/>
    </a:dk1>
    <a:lt1>
      <a:srgbClr val="FFFFFF"/>
    </a:lt1>
    <a:dk2>
      <a:srgbClr val="00957A"/>
    </a:dk2>
    <a:lt2>
      <a:srgbClr val="FFFFFF"/>
    </a:lt2>
    <a:accent1>
      <a:srgbClr val="00957A"/>
    </a:accent1>
    <a:accent2>
      <a:srgbClr val="8C4799"/>
    </a:accent2>
    <a:accent3>
      <a:srgbClr val="147BD1"/>
    </a:accent3>
    <a:accent4>
      <a:srgbClr val="E87722"/>
    </a:accent4>
    <a:accent5>
      <a:srgbClr val="796E65"/>
    </a:accent5>
    <a:accent6>
      <a:srgbClr val="000000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Anna Freud">
    <a:dk1>
      <a:srgbClr val="796E65"/>
    </a:dk1>
    <a:lt1>
      <a:srgbClr val="FFFFFF"/>
    </a:lt1>
    <a:dk2>
      <a:srgbClr val="00957A"/>
    </a:dk2>
    <a:lt2>
      <a:srgbClr val="FFFFFF"/>
    </a:lt2>
    <a:accent1>
      <a:srgbClr val="00957A"/>
    </a:accent1>
    <a:accent2>
      <a:srgbClr val="8C4799"/>
    </a:accent2>
    <a:accent3>
      <a:srgbClr val="147BD1"/>
    </a:accent3>
    <a:accent4>
      <a:srgbClr val="E87722"/>
    </a:accent4>
    <a:accent5>
      <a:srgbClr val="796E65"/>
    </a:accent5>
    <a:accent6>
      <a:srgbClr val="000000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Anna Freud">
    <a:dk1>
      <a:srgbClr val="796E65"/>
    </a:dk1>
    <a:lt1>
      <a:srgbClr val="FFFFFF"/>
    </a:lt1>
    <a:dk2>
      <a:srgbClr val="00957A"/>
    </a:dk2>
    <a:lt2>
      <a:srgbClr val="FFFFFF"/>
    </a:lt2>
    <a:accent1>
      <a:srgbClr val="00957A"/>
    </a:accent1>
    <a:accent2>
      <a:srgbClr val="8C4799"/>
    </a:accent2>
    <a:accent3>
      <a:srgbClr val="147BD1"/>
    </a:accent3>
    <a:accent4>
      <a:srgbClr val="E87722"/>
    </a:accent4>
    <a:accent5>
      <a:srgbClr val="796E65"/>
    </a:accent5>
    <a:accent6>
      <a:srgbClr val="000000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Anna Freud">
    <a:dk1>
      <a:srgbClr val="796E65"/>
    </a:dk1>
    <a:lt1>
      <a:srgbClr val="FFFFFF"/>
    </a:lt1>
    <a:dk2>
      <a:srgbClr val="00957A"/>
    </a:dk2>
    <a:lt2>
      <a:srgbClr val="FFFFFF"/>
    </a:lt2>
    <a:accent1>
      <a:srgbClr val="00957A"/>
    </a:accent1>
    <a:accent2>
      <a:srgbClr val="8C4799"/>
    </a:accent2>
    <a:accent3>
      <a:srgbClr val="147BD1"/>
    </a:accent3>
    <a:accent4>
      <a:srgbClr val="E87722"/>
    </a:accent4>
    <a:accent5>
      <a:srgbClr val="796E65"/>
    </a:accent5>
    <a:accent6>
      <a:srgbClr val="000000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Anna Freud">
    <a:dk1>
      <a:srgbClr val="796E65"/>
    </a:dk1>
    <a:lt1>
      <a:srgbClr val="FFFFFF"/>
    </a:lt1>
    <a:dk2>
      <a:srgbClr val="00957A"/>
    </a:dk2>
    <a:lt2>
      <a:srgbClr val="FFFFFF"/>
    </a:lt2>
    <a:accent1>
      <a:srgbClr val="00957A"/>
    </a:accent1>
    <a:accent2>
      <a:srgbClr val="8C4799"/>
    </a:accent2>
    <a:accent3>
      <a:srgbClr val="147BD1"/>
    </a:accent3>
    <a:accent4>
      <a:srgbClr val="E87722"/>
    </a:accent4>
    <a:accent5>
      <a:srgbClr val="796E65"/>
    </a:accent5>
    <a:accent6>
      <a:srgbClr val="000000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5986</TotalTime>
  <Words>411</Words>
  <Application>Microsoft Office PowerPoint</Application>
  <PresentationFormat>Widescreen</PresentationFormat>
  <Paragraphs>72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Comic Sans MS</vt:lpstr>
      <vt:lpstr>DIN Offc</vt:lpstr>
      <vt:lpstr>Times New Roman</vt:lpstr>
      <vt:lpstr>Verdana</vt:lpstr>
      <vt:lpstr>Office Theme</vt:lpstr>
      <vt:lpstr>Anna Freud PowerPoint Template 2016</vt:lpstr>
      <vt:lpstr>Parent Learning at  One Degree Academy </vt:lpstr>
      <vt:lpstr>Children who have developed repeating maladaptive behaviours cannot plan, organise, anticipate and structure actions, limiting their ability to adopt a stance compatible with learning</vt:lpstr>
      <vt:lpstr>What can we learn together?</vt:lpstr>
      <vt:lpstr>How I can help my child at One Degree Academy</vt:lpstr>
      <vt:lpstr>What do we focus on for a superhighway to learning ?</vt:lpstr>
      <vt:lpstr>Key executive function skills for learning and mental wellbeing</vt:lpstr>
      <vt:lpstr>Coaching and observing in the classroom</vt:lpstr>
      <vt:lpstr>Developing life skills- mindset</vt:lpstr>
      <vt:lpstr>What can we do?</vt:lpstr>
      <vt:lpstr>Children with executive functioning skill challenges may suffer from impulse control difficulties.</vt:lpstr>
      <vt:lpstr>Home learning and growth mindset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Brenda McHugh</dc:creator>
  <cp:lastModifiedBy>Admin3</cp:lastModifiedBy>
  <cp:revision>66</cp:revision>
  <dcterms:created xsi:type="dcterms:W3CDTF">2018-03-20T17:15:31Z</dcterms:created>
  <dcterms:modified xsi:type="dcterms:W3CDTF">2018-11-21T11:16:16Z</dcterms:modified>
</cp:coreProperties>
</file>