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94" r:id="rId4"/>
    <p:sldId id="296" r:id="rId5"/>
    <p:sldId id="327" r:id="rId6"/>
    <p:sldId id="328" r:id="rId7"/>
    <p:sldId id="340" r:id="rId8"/>
    <p:sldId id="257" r:id="rId9"/>
    <p:sldId id="260" r:id="rId10"/>
    <p:sldId id="261" r:id="rId11"/>
    <p:sldId id="304" r:id="rId12"/>
    <p:sldId id="338" r:id="rId13"/>
    <p:sldId id="288" r:id="rId14"/>
    <p:sldId id="339" r:id="rId15"/>
    <p:sldId id="342" r:id="rId16"/>
    <p:sldId id="343" r:id="rId17"/>
    <p:sldId id="344" r:id="rId18"/>
    <p:sldId id="263" r:id="rId19"/>
    <p:sldId id="259" r:id="rId20"/>
    <p:sldId id="303" r:id="rId21"/>
    <p:sldId id="34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 McHugh" initials="B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9" autoAdjust="0"/>
    <p:restoredTop sz="80684"/>
  </p:normalViewPr>
  <p:slideViewPr>
    <p:cSldViewPr snapToGrid="0">
      <p:cViewPr varScale="1">
        <p:scale>
          <a:sx n="93" d="100"/>
          <a:sy n="93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dirty="0">
                <a:latin typeface="BPreplay" panose="02000503000000020004" pitchFamily="50" charset="0"/>
              </a:rPr>
              <a:t>Non-excluded</a:t>
            </a:r>
            <a:endParaRPr lang="en-US" sz="2000" b="0" dirty="0">
              <a:latin typeface="BPreplay" panose="02000503000000020004" pitchFamily="50" charset="0"/>
            </a:endParaRPr>
          </a:p>
        </c:rich>
      </c:tx>
      <c:layout>
        <c:manualLayout>
          <c:xMode val="edge"/>
          <c:yMode val="edge"/>
          <c:x val="0.17001891653485099"/>
          <c:y val="9.37500115342041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Non-excluded</c:v>
                </c:pt>
              </c:strCache>
            </c:strRef>
          </c:tx>
          <c:spPr>
            <a:solidFill>
              <a:srgbClr val="482683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BD-43DC-8CB2-F2A7E6D59FEC}"/>
              </c:ext>
            </c:extLst>
          </c:dPt>
          <c:dPt>
            <c:idx val="1"/>
            <c:bubble3D val="0"/>
            <c:spPr>
              <a:solidFill>
                <a:srgbClr val="4826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BD-43DC-8CB2-F2A7E6D59FEC}"/>
              </c:ext>
            </c:extLst>
          </c:dPt>
          <c:cat>
            <c:strRef>
              <c:f>Sheet1!$A$2:$A$3</c:f>
              <c:strCache>
                <c:ptCount val="2"/>
                <c:pt idx="0">
                  <c:v>Level 2</c:v>
                </c:pt>
                <c:pt idx="1">
                  <c:v>No level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BD-43DC-8CB2-F2A7E6D59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624193173555"/>
          <c:y val="0.81169941088821496"/>
          <c:w val="0.69037580682644495"/>
          <c:h val="0.141425583344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dirty="0">
                <a:latin typeface="BPreplay" panose="02000503000000020004" pitchFamily="50" charset="0"/>
              </a:rPr>
              <a:t>Excluded</a:t>
            </a:r>
            <a:endParaRPr lang="en-US" sz="3200" b="0" dirty="0">
              <a:latin typeface="BPreplay" panose="02000503000000020004" pitchFamily="50" charset="0"/>
            </a:endParaRPr>
          </a:p>
        </c:rich>
      </c:tx>
      <c:layout>
        <c:manualLayout>
          <c:xMode val="edge"/>
          <c:yMode val="edge"/>
          <c:x val="0.272287097692965"/>
          <c:y val="6.20804017462348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Excluded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11-437E-8EDA-E6358D164D64}"/>
              </c:ext>
            </c:extLst>
          </c:dPt>
          <c:dPt>
            <c:idx val="1"/>
            <c:bubble3D val="0"/>
            <c:spPr>
              <a:solidFill>
                <a:srgbClr val="4826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11-437E-8EDA-E6358D164D64}"/>
              </c:ext>
            </c:extLst>
          </c:dPt>
          <c:cat>
            <c:strRef>
              <c:f>Sheet1!$A$2:$A$3</c:f>
              <c:strCache>
                <c:ptCount val="2"/>
                <c:pt idx="0">
                  <c:v>Level 2</c:v>
                </c:pt>
                <c:pt idx="1">
                  <c:v>No level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11-437E-8EDA-E6358D164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7T16:35:56.651" idx="1">
    <p:pos x="6484" y="1497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1775E-2463-42C0-B7C7-EFA467C77C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D0EB9C-4DAB-47B3-94AE-DA5D336ABE80}">
      <dgm:prSet phldrT="[Text]"/>
      <dgm:spPr/>
      <dgm:t>
        <a:bodyPr/>
        <a:lstStyle/>
        <a:p>
          <a:r>
            <a:rPr lang="en-GB" dirty="0"/>
            <a:t>Managing self with adults</a:t>
          </a:r>
        </a:p>
      </dgm:t>
    </dgm:pt>
    <dgm:pt modelId="{EAF7994C-0B14-4092-8C01-35B63AF0AC0C}" type="parTrans" cxnId="{2DC109BE-5330-4D32-80DC-79EB1C1BF7A9}">
      <dgm:prSet/>
      <dgm:spPr/>
      <dgm:t>
        <a:bodyPr/>
        <a:lstStyle/>
        <a:p>
          <a:endParaRPr lang="en-GB"/>
        </a:p>
      </dgm:t>
    </dgm:pt>
    <dgm:pt modelId="{752ABCAA-E05E-4020-A83F-B05D4B6AC0EF}" type="sibTrans" cxnId="{2DC109BE-5330-4D32-80DC-79EB1C1BF7A9}">
      <dgm:prSet/>
      <dgm:spPr/>
      <dgm:t>
        <a:bodyPr/>
        <a:lstStyle/>
        <a:p>
          <a:endParaRPr lang="en-GB"/>
        </a:p>
      </dgm:t>
    </dgm:pt>
    <dgm:pt modelId="{8579928A-0197-4D2D-9CBA-6846F61BC0F4}">
      <dgm:prSet phldrT="[Text]" custT="1"/>
      <dgm:spPr/>
      <dgm:t>
        <a:bodyPr/>
        <a:lstStyle/>
        <a:p>
          <a:r>
            <a:rPr lang="en-GB" sz="1400" dirty="0"/>
            <a:t>One scholarship/executive function behaviour</a:t>
          </a:r>
        </a:p>
      </dgm:t>
    </dgm:pt>
    <dgm:pt modelId="{535BA270-68A4-428E-BE24-14B901C001BA}" type="parTrans" cxnId="{B44E712A-DEBD-4739-939C-B0FBD36BBC19}">
      <dgm:prSet/>
      <dgm:spPr/>
      <dgm:t>
        <a:bodyPr/>
        <a:lstStyle/>
        <a:p>
          <a:endParaRPr lang="en-GB"/>
        </a:p>
      </dgm:t>
    </dgm:pt>
    <dgm:pt modelId="{1B323A9A-0D96-4DE6-8D18-0795ABC2B5F7}" type="sibTrans" cxnId="{B44E712A-DEBD-4739-939C-B0FBD36BBC19}">
      <dgm:prSet/>
      <dgm:spPr/>
      <dgm:t>
        <a:bodyPr/>
        <a:lstStyle/>
        <a:p>
          <a:endParaRPr lang="en-GB"/>
        </a:p>
      </dgm:t>
    </dgm:pt>
    <dgm:pt modelId="{9D3F3CDC-1B66-4C61-9314-521F7DBA4F03}">
      <dgm:prSet phldrT="[Text]"/>
      <dgm:spPr/>
      <dgm:t>
        <a:bodyPr/>
        <a:lstStyle/>
        <a:p>
          <a:r>
            <a:rPr lang="en-GB" sz="3200" dirty="0"/>
            <a:t>/5</a:t>
          </a:r>
        </a:p>
      </dgm:t>
    </dgm:pt>
    <dgm:pt modelId="{E0324DCB-BB25-411C-8BD8-AB0FD75A7210}" type="parTrans" cxnId="{3E44BFF2-8FF5-4E14-9DBC-552AC7F28735}">
      <dgm:prSet/>
      <dgm:spPr/>
      <dgm:t>
        <a:bodyPr/>
        <a:lstStyle/>
        <a:p>
          <a:endParaRPr lang="en-GB"/>
        </a:p>
      </dgm:t>
    </dgm:pt>
    <dgm:pt modelId="{D821DA50-4BE5-4AFB-A741-1EF1C1CAF8FB}" type="sibTrans" cxnId="{3E44BFF2-8FF5-4E14-9DBC-552AC7F28735}">
      <dgm:prSet/>
      <dgm:spPr/>
      <dgm:t>
        <a:bodyPr/>
        <a:lstStyle/>
        <a:p>
          <a:endParaRPr lang="en-GB"/>
        </a:p>
      </dgm:t>
    </dgm:pt>
    <dgm:pt modelId="{C9B5D570-ADD3-4035-A2D2-A67A89313E97}">
      <dgm:prSet phldrT="[Text]"/>
      <dgm:spPr/>
      <dgm:t>
        <a:bodyPr/>
        <a:lstStyle/>
        <a:p>
          <a:r>
            <a:rPr lang="en-GB" dirty="0"/>
            <a:t>Managing self with pupils</a:t>
          </a:r>
        </a:p>
      </dgm:t>
    </dgm:pt>
    <dgm:pt modelId="{F8EABA30-3952-43F4-B421-30A2F969D662}" type="parTrans" cxnId="{FCD5734D-110A-4608-AF14-D0E5B5141D0D}">
      <dgm:prSet/>
      <dgm:spPr/>
      <dgm:t>
        <a:bodyPr/>
        <a:lstStyle/>
        <a:p>
          <a:endParaRPr lang="en-GB"/>
        </a:p>
      </dgm:t>
    </dgm:pt>
    <dgm:pt modelId="{D824DB2B-7D2B-4692-AFB9-1D97F13B47DF}" type="sibTrans" cxnId="{FCD5734D-110A-4608-AF14-D0E5B5141D0D}">
      <dgm:prSet/>
      <dgm:spPr/>
      <dgm:t>
        <a:bodyPr/>
        <a:lstStyle/>
        <a:p>
          <a:endParaRPr lang="en-GB"/>
        </a:p>
      </dgm:t>
    </dgm:pt>
    <dgm:pt modelId="{CBFCC607-2EFB-478A-8179-CA6EC162ED6D}">
      <dgm:prSet phldrT="[Text]" phldr="1"/>
      <dgm:spPr/>
      <dgm:t>
        <a:bodyPr/>
        <a:lstStyle/>
        <a:p>
          <a:endParaRPr lang="en-GB"/>
        </a:p>
      </dgm:t>
    </dgm:pt>
    <dgm:pt modelId="{9A711C10-C914-43F4-A0FE-14CA12E701AE}" type="parTrans" cxnId="{10032041-A651-4559-A96B-F04430FDAD4F}">
      <dgm:prSet/>
      <dgm:spPr/>
      <dgm:t>
        <a:bodyPr/>
        <a:lstStyle/>
        <a:p>
          <a:endParaRPr lang="en-GB"/>
        </a:p>
      </dgm:t>
    </dgm:pt>
    <dgm:pt modelId="{57E27A45-B6B7-4C65-821F-5F3F8D486292}" type="sibTrans" cxnId="{10032041-A651-4559-A96B-F04430FDAD4F}">
      <dgm:prSet/>
      <dgm:spPr/>
      <dgm:t>
        <a:bodyPr/>
        <a:lstStyle/>
        <a:p>
          <a:endParaRPr lang="en-GB"/>
        </a:p>
      </dgm:t>
    </dgm:pt>
    <dgm:pt modelId="{00095057-2AC2-41E0-BE51-29247E2578FA}">
      <dgm:prSet phldrT="[Text]" phldr="1"/>
      <dgm:spPr/>
      <dgm:t>
        <a:bodyPr/>
        <a:lstStyle/>
        <a:p>
          <a:endParaRPr lang="en-GB"/>
        </a:p>
      </dgm:t>
    </dgm:pt>
    <dgm:pt modelId="{9791B25A-1CD5-49E6-9D6B-61E6A9E0AA60}" type="parTrans" cxnId="{9CEFCF5E-E698-444E-BC76-93BB1559662C}">
      <dgm:prSet/>
      <dgm:spPr/>
      <dgm:t>
        <a:bodyPr/>
        <a:lstStyle/>
        <a:p>
          <a:endParaRPr lang="en-GB"/>
        </a:p>
      </dgm:t>
    </dgm:pt>
    <dgm:pt modelId="{C28121AC-0BAC-47B1-A006-DB37EAAD2E6E}" type="sibTrans" cxnId="{9CEFCF5E-E698-444E-BC76-93BB1559662C}">
      <dgm:prSet/>
      <dgm:spPr/>
      <dgm:t>
        <a:bodyPr/>
        <a:lstStyle/>
        <a:p>
          <a:endParaRPr lang="en-GB"/>
        </a:p>
      </dgm:t>
    </dgm:pt>
    <dgm:pt modelId="{57B1C968-53FD-4D3E-879B-50A67713B3E7}">
      <dgm:prSet phldrT="[Text]"/>
      <dgm:spPr/>
      <dgm:t>
        <a:bodyPr/>
        <a:lstStyle/>
        <a:p>
          <a:r>
            <a:rPr lang="en-GB" dirty="0"/>
            <a:t>Managing self with learning</a:t>
          </a:r>
        </a:p>
      </dgm:t>
    </dgm:pt>
    <dgm:pt modelId="{7725F18F-8B02-4B00-A4A7-E5FC7B22CBA2}" type="parTrans" cxnId="{A5442193-C14C-4F5A-AF15-1972AFF1CCFC}">
      <dgm:prSet/>
      <dgm:spPr/>
      <dgm:t>
        <a:bodyPr/>
        <a:lstStyle/>
        <a:p>
          <a:endParaRPr lang="en-GB"/>
        </a:p>
      </dgm:t>
    </dgm:pt>
    <dgm:pt modelId="{D0543715-9284-45F9-A5A2-AEE274139AF6}" type="sibTrans" cxnId="{A5442193-C14C-4F5A-AF15-1972AFF1CCFC}">
      <dgm:prSet/>
      <dgm:spPr/>
      <dgm:t>
        <a:bodyPr/>
        <a:lstStyle/>
        <a:p>
          <a:endParaRPr lang="en-GB"/>
        </a:p>
      </dgm:t>
    </dgm:pt>
    <dgm:pt modelId="{ECEB8824-F1D1-4455-B825-92CC54786AB4}">
      <dgm:prSet phldrT="[Text]" phldr="1"/>
      <dgm:spPr/>
      <dgm:t>
        <a:bodyPr/>
        <a:lstStyle/>
        <a:p>
          <a:endParaRPr lang="en-GB"/>
        </a:p>
      </dgm:t>
    </dgm:pt>
    <dgm:pt modelId="{97D97172-BFBA-4CCD-A6B2-D08140ABA51C}" type="parTrans" cxnId="{7099AB3F-5B1E-497B-88BA-CB87DBD3E0D4}">
      <dgm:prSet/>
      <dgm:spPr/>
      <dgm:t>
        <a:bodyPr/>
        <a:lstStyle/>
        <a:p>
          <a:endParaRPr lang="en-GB"/>
        </a:p>
      </dgm:t>
    </dgm:pt>
    <dgm:pt modelId="{458CE463-65C4-4566-ACEC-01D7E2215482}" type="sibTrans" cxnId="{7099AB3F-5B1E-497B-88BA-CB87DBD3E0D4}">
      <dgm:prSet/>
      <dgm:spPr/>
      <dgm:t>
        <a:bodyPr/>
        <a:lstStyle/>
        <a:p>
          <a:endParaRPr lang="en-GB"/>
        </a:p>
      </dgm:t>
    </dgm:pt>
    <dgm:pt modelId="{3F204813-1439-4DC0-BDE4-7808242F1A12}">
      <dgm:prSet phldrT="[Text]" phldr="1"/>
      <dgm:spPr/>
      <dgm:t>
        <a:bodyPr/>
        <a:lstStyle/>
        <a:p>
          <a:endParaRPr lang="en-GB"/>
        </a:p>
      </dgm:t>
    </dgm:pt>
    <dgm:pt modelId="{B4D76211-B9E9-4669-999E-2B0B792AF33E}" type="parTrans" cxnId="{29DA5B28-D101-4D9A-9CF4-63A9D0741A2F}">
      <dgm:prSet/>
      <dgm:spPr/>
      <dgm:t>
        <a:bodyPr/>
        <a:lstStyle/>
        <a:p>
          <a:endParaRPr lang="en-GB"/>
        </a:p>
      </dgm:t>
    </dgm:pt>
    <dgm:pt modelId="{49340187-9CB6-4A1C-8DF9-037F5293153B}" type="sibTrans" cxnId="{29DA5B28-D101-4D9A-9CF4-63A9D0741A2F}">
      <dgm:prSet/>
      <dgm:spPr/>
      <dgm:t>
        <a:bodyPr/>
        <a:lstStyle/>
        <a:p>
          <a:endParaRPr lang="en-GB"/>
        </a:p>
      </dgm:t>
    </dgm:pt>
    <dgm:pt modelId="{DB947F32-4335-45FE-886F-D4C1DDF87DF8}" type="pres">
      <dgm:prSet presAssocID="{4CF1775E-2463-42C0-B7C7-EFA467C77C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219E77-EE14-46F8-B4AB-2B25A0CFD8C1}" type="pres">
      <dgm:prSet presAssocID="{DED0EB9C-4DAB-47B3-94AE-DA5D336ABE80}" presName="composite" presStyleCnt="0"/>
      <dgm:spPr/>
    </dgm:pt>
    <dgm:pt modelId="{44DD8BFF-D5FA-4511-9D4B-ADACC03F7CD3}" type="pres">
      <dgm:prSet presAssocID="{DED0EB9C-4DAB-47B3-94AE-DA5D336ABE8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6EE59D-B57A-4EE3-BF80-913512025171}" type="pres">
      <dgm:prSet presAssocID="{DED0EB9C-4DAB-47B3-94AE-DA5D336ABE8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565C9B-9AEC-42F9-A628-EA560F657735}" type="pres">
      <dgm:prSet presAssocID="{752ABCAA-E05E-4020-A83F-B05D4B6AC0EF}" presName="space" presStyleCnt="0"/>
      <dgm:spPr/>
    </dgm:pt>
    <dgm:pt modelId="{9C5424A6-BC7B-4D77-A833-774DBEF82AC8}" type="pres">
      <dgm:prSet presAssocID="{C9B5D570-ADD3-4035-A2D2-A67A89313E97}" presName="composite" presStyleCnt="0"/>
      <dgm:spPr/>
    </dgm:pt>
    <dgm:pt modelId="{44D76C9A-DC04-467A-8DD7-F5301FFCA3BD}" type="pres">
      <dgm:prSet presAssocID="{C9B5D570-ADD3-4035-A2D2-A67A89313E9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7E7B1A-F95A-4628-8FD8-66C153FF17BE}" type="pres">
      <dgm:prSet presAssocID="{C9B5D570-ADD3-4035-A2D2-A67A89313E9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011D0C-5A73-46D2-923E-DF30A7C37654}" type="pres">
      <dgm:prSet presAssocID="{D824DB2B-7D2B-4692-AFB9-1D97F13B47DF}" presName="space" presStyleCnt="0"/>
      <dgm:spPr/>
    </dgm:pt>
    <dgm:pt modelId="{29EEF50A-AFFE-4F87-8C67-47D9F5E693C0}" type="pres">
      <dgm:prSet presAssocID="{57B1C968-53FD-4D3E-879B-50A67713B3E7}" presName="composite" presStyleCnt="0"/>
      <dgm:spPr/>
    </dgm:pt>
    <dgm:pt modelId="{49FC4E49-5F38-406B-ADAC-08895AC1C679}" type="pres">
      <dgm:prSet presAssocID="{57B1C968-53FD-4D3E-879B-50A67713B3E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1AA4EA-1EE2-4150-B43D-C6A424899F86}" type="pres">
      <dgm:prSet presAssocID="{57B1C968-53FD-4D3E-879B-50A67713B3E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4DBC3A-A6CA-4AA8-BD59-98261ECCFFCB}" type="presOf" srcId="{CBFCC607-2EFB-478A-8179-CA6EC162ED6D}" destId="{787E7B1A-F95A-4628-8FD8-66C153FF17BE}" srcOrd="0" destOrd="0" presId="urn:microsoft.com/office/officeart/2005/8/layout/hList1"/>
    <dgm:cxn modelId="{16CDFB9B-A266-4AE8-A524-6238DD661B29}" type="presOf" srcId="{C9B5D570-ADD3-4035-A2D2-A67A89313E97}" destId="{44D76C9A-DC04-467A-8DD7-F5301FFCA3BD}" srcOrd="0" destOrd="0" presId="urn:microsoft.com/office/officeart/2005/8/layout/hList1"/>
    <dgm:cxn modelId="{2DC109BE-5330-4D32-80DC-79EB1C1BF7A9}" srcId="{4CF1775E-2463-42C0-B7C7-EFA467C77C59}" destId="{DED0EB9C-4DAB-47B3-94AE-DA5D336ABE80}" srcOrd="0" destOrd="0" parTransId="{EAF7994C-0B14-4092-8C01-35B63AF0AC0C}" sibTransId="{752ABCAA-E05E-4020-A83F-B05D4B6AC0EF}"/>
    <dgm:cxn modelId="{9CEFCF5E-E698-444E-BC76-93BB1559662C}" srcId="{C9B5D570-ADD3-4035-A2D2-A67A89313E97}" destId="{00095057-2AC2-41E0-BE51-29247E2578FA}" srcOrd="1" destOrd="0" parTransId="{9791B25A-1CD5-49E6-9D6B-61E6A9E0AA60}" sibTransId="{C28121AC-0BAC-47B1-A006-DB37EAAD2E6E}"/>
    <dgm:cxn modelId="{FCD5734D-110A-4608-AF14-D0E5B5141D0D}" srcId="{4CF1775E-2463-42C0-B7C7-EFA467C77C59}" destId="{C9B5D570-ADD3-4035-A2D2-A67A89313E97}" srcOrd="1" destOrd="0" parTransId="{F8EABA30-3952-43F4-B421-30A2F969D662}" sibTransId="{D824DB2B-7D2B-4692-AFB9-1D97F13B47DF}"/>
    <dgm:cxn modelId="{3E44BFF2-8FF5-4E14-9DBC-552AC7F28735}" srcId="{DED0EB9C-4DAB-47B3-94AE-DA5D336ABE80}" destId="{9D3F3CDC-1B66-4C61-9314-521F7DBA4F03}" srcOrd="1" destOrd="0" parTransId="{E0324DCB-BB25-411C-8BD8-AB0FD75A7210}" sibTransId="{D821DA50-4BE5-4AFB-A741-1EF1C1CAF8FB}"/>
    <dgm:cxn modelId="{10032041-A651-4559-A96B-F04430FDAD4F}" srcId="{C9B5D570-ADD3-4035-A2D2-A67A89313E97}" destId="{CBFCC607-2EFB-478A-8179-CA6EC162ED6D}" srcOrd="0" destOrd="0" parTransId="{9A711C10-C914-43F4-A0FE-14CA12E701AE}" sibTransId="{57E27A45-B6B7-4C65-821F-5F3F8D486292}"/>
    <dgm:cxn modelId="{79EDA12A-94AD-4676-8F88-BB520BA48CD6}" type="presOf" srcId="{00095057-2AC2-41E0-BE51-29247E2578FA}" destId="{787E7B1A-F95A-4628-8FD8-66C153FF17BE}" srcOrd="0" destOrd="1" presId="urn:microsoft.com/office/officeart/2005/8/layout/hList1"/>
    <dgm:cxn modelId="{2285981F-A8F8-40AE-B377-AFA9FAB0989A}" type="presOf" srcId="{57B1C968-53FD-4D3E-879B-50A67713B3E7}" destId="{49FC4E49-5F38-406B-ADAC-08895AC1C679}" srcOrd="0" destOrd="0" presId="urn:microsoft.com/office/officeart/2005/8/layout/hList1"/>
    <dgm:cxn modelId="{7099AB3F-5B1E-497B-88BA-CB87DBD3E0D4}" srcId="{57B1C968-53FD-4D3E-879B-50A67713B3E7}" destId="{ECEB8824-F1D1-4455-B825-92CC54786AB4}" srcOrd="0" destOrd="0" parTransId="{97D97172-BFBA-4CCD-A6B2-D08140ABA51C}" sibTransId="{458CE463-65C4-4566-ACEC-01D7E2215482}"/>
    <dgm:cxn modelId="{2FF8D929-3DD4-4659-A815-C8D9AEBFE485}" type="presOf" srcId="{9D3F3CDC-1B66-4C61-9314-521F7DBA4F03}" destId="{366EE59D-B57A-4EE3-BF80-913512025171}" srcOrd="0" destOrd="1" presId="urn:microsoft.com/office/officeart/2005/8/layout/hList1"/>
    <dgm:cxn modelId="{28B60D5B-DFDC-45E0-97E0-1A58F2508513}" type="presOf" srcId="{8579928A-0197-4D2D-9CBA-6846F61BC0F4}" destId="{366EE59D-B57A-4EE3-BF80-913512025171}" srcOrd="0" destOrd="0" presId="urn:microsoft.com/office/officeart/2005/8/layout/hList1"/>
    <dgm:cxn modelId="{71B830FB-58CE-4404-8590-E085D132FA7B}" type="presOf" srcId="{3F204813-1439-4DC0-BDE4-7808242F1A12}" destId="{6B1AA4EA-1EE2-4150-B43D-C6A424899F86}" srcOrd="0" destOrd="1" presId="urn:microsoft.com/office/officeart/2005/8/layout/hList1"/>
    <dgm:cxn modelId="{29DA5B28-D101-4D9A-9CF4-63A9D0741A2F}" srcId="{57B1C968-53FD-4D3E-879B-50A67713B3E7}" destId="{3F204813-1439-4DC0-BDE4-7808242F1A12}" srcOrd="1" destOrd="0" parTransId="{B4D76211-B9E9-4669-999E-2B0B792AF33E}" sibTransId="{49340187-9CB6-4A1C-8DF9-037F5293153B}"/>
    <dgm:cxn modelId="{A5442193-C14C-4F5A-AF15-1972AFF1CCFC}" srcId="{4CF1775E-2463-42C0-B7C7-EFA467C77C59}" destId="{57B1C968-53FD-4D3E-879B-50A67713B3E7}" srcOrd="2" destOrd="0" parTransId="{7725F18F-8B02-4B00-A4A7-E5FC7B22CBA2}" sibTransId="{D0543715-9284-45F9-A5A2-AEE274139AF6}"/>
    <dgm:cxn modelId="{E200B924-E82F-4879-BBA4-A530FF0F82CD}" type="presOf" srcId="{4CF1775E-2463-42C0-B7C7-EFA467C77C59}" destId="{DB947F32-4335-45FE-886F-D4C1DDF87DF8}" srcOrd="0" destOrd="0" presId="urn:microsoft.com/office/officeart/2005/8/layout/hList1"/>
    <dgm:cxn modelId="{106C42D4-206D-4516-8D9C-7F2EF8E73997}" type="presOf" srcId="{ECEB8824-F1D1-4455-B825-92CC54786AB4}" destId="{6B1AA4EA-1EE2-4150-B43D-C6A424899F86}" srcOrd="0" destOrd="0" presId="urn:microsoft.com/office/officeart/2005/8/layout/hList1"/>
    <dgm:cxn modelId="{B44E712A-DEBD-4739-939C-B0FBD36BBC19}" srcId="{DED0EB9C-4DAB-47B3-94AE-DA5D336ABE80}" destId="{8579928A-0197-4D2D-9CBA-6846F61BC0F4}" srcOrd="0" destOrd="0" parTransId="{535BA270-68A4-428E-BE24-14B901C001BA}" sibTransId="{1B323A9A-0D96-4DE6-8D18-0795ABC2B5F7}"/>
    <dgm:cxn modelId="{87ADEE64-2AD0-472B-877E-00A00ED4FFFC}" type="presOf" srcId="{DED0EB9C-4DAB-47B3-94AE-DA5D336ABE80}" destId="{44DD8BFF-D5FA-4511-9D4B-ADACC03F7CD3}" srcOrd="0" destOrd="0" presId="urn:microsoft.com/office/officeart/2005/8/layout/hList1"/>
    <dgm:cxn modelId="{AC2B6FA1-7499-4D32-B595-653C93A78721}" type="presParOf" srcId="{DB947F32-4335-45FE-886F-D4C1DDF87DF8}" destId="{DA219E77-EE14-46F8-B4AB-2B25A0CFD8C1}" srcOrd="0" destOrd="0" presId="urn:microsoft.com/office/officeart/2005/8/layout/hList1"/>
    <dgm:cxn modelId="{04FAC17C-8E9F-4F36-81A2-BBB0E10F6D94}" type="presParOf" srcId="{DA219E77-EE14-46F8-B4AB-2B25A0CFD8C1}" destId="{44DD8BFF-D5FA-4511-9D4B-ADACC03F7CD3}" srcOrd="0" destOrd="0" presId="urn:microsoft.com/office/officeart/2005/8/layout/hList1"/>
    <dgm:cxn modelId="{12E55AF1-7257-41BF-9DFB-1B81B449A6C4}" type="presParOf" srcId="{DA219E77-EE14-46F8-B4AB-2B25A0CFD8C1}" destId="{366EE59D-B57A-4EE3-BF80-913512025171}" srcOrd="1" destOrd="0" presId="urn:microsoft.com/office/officeart/2005/8/layout/hList1"/>
    <dgm:cxn modelId="{DE9D8B9E-8E46-4090-BC2B-D2383A815AE2}" type="presParOf" srcId="{DB947F32-4335-45FE-886F-D4C1DDF87DF8}" destId="{4C565C9B-9AEC-42F9-A628-EA560F657735}" srcOrd="1" destOrd="0" presId="urn:microsoft.com/office/officeart/2005/8/layout/hList1"/>
    <dgm:cxn modelId="{80D2E811-6EDB-4F97-9C36-79C0BED1C726}" type="presParOf" srcId="{DB947F32-4335-45FE-886F-D4C1DDF87DF8}" destId="{9C5424A6-BC7B-4D77-A833-774DBEF82AC8}" srcOrd="2" destOrd="0" presId="urn:microsoft.com/office/officeart/2005/8/layout/hList1"/>
    <dgm:cxn modelId="{5C16AC00-4395-4B0E-80AD-6A7CE207DC03}" type="presParOf" srcId="{9C5424A6-BC7B-4D77-A833-774DBEF82AC8}" destId="{44D76C9A-DC04-467A-8DD7-F5301FFCA3BD}" srcOrd="0" destOrd="0" presId="urn:microsoft.com/office/officeart/2005/8/layout/hList1"/>
    <dgm:cxn modelId="{9D85B1DB-2789-4E76-9ACB-CFA8B306AC85}" type="presParOf" srcId="{9C5424A6-BC7B-4D77-A833-774DBEF82AC8}" destId="{787E7B1A-F95A-4628-8FD8-66C153FF17BE}" srcOrd="1" destOrd="0" presId="urn:microsoft.com/office/officeart/2005/8/layout/hList1"/>
    <dgm:cxn modelId="{F3517586-C4CB-4E55-AD91-09F057C5CDB9}" type="presParOf" srcId="{DB947F32-4335-45FE-886F-D4C1DDF87DF8}" destId="{CD011D0C-5A73-46D2-923E-DF30A7C37654}" srcOrd="3" destOrd="0" presId="urn:microsoft.com/office/officeart/2005/8/layout/hList1"/>
    <dgm:cxn modelId="{A5EC7D79-5758-47E2-B0D4-DB04B60BDCB4}" type="presParOf" srcId="{DB947F32-4335-45FE-886F-D4C1DDF87DF8}" destId="{29EEF50A-AFFE-4F87-8C67-47D9F5E693C0}" srcOrd="4" destOrd="0" presId="urn:microsoft.com/office/officeart/2005/8/layout/hList1"/>
    <dgm:cxn modelId="{FED30D0F-D4D4-48E9-859B-2DD3717F0A20}" type="presParOf" srcId="{29EEF50A-AFFE-4F87-8C67-47D9F5E693C0}" destId="{49FC4E49-5F38-406B-ADAC-08895AC1C679}" srcOrd="0" destOrd="0" presId="urn:microsoft.com/office/officeart/2005/8/layout/hList1"/>
    <dgm:cxn modelId="{E25DF18D-999A-47BE-9BA3-33F66CDB8A84}" type="presParOf" srcId="{29EEF50A-AFFE-4F87-8C67-47D9F5E693C0}" destId="{6B1AA4EA-1EE2-4150-B43D-C6A424899F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D8BFF-D5FA-4511-9D4B-ADACC03F7CD3}">
      <dsp:nvSpPr>
        <dsp:cNvPr id="0" name=""/>
        <dsp:cNvSpPr/>
      </dsp:nvSpPr>
      <dsp:spPr>
        <a:xfrm>
          <a:off x="2901" y="491421"/>
          <a:ext cx="2829436" cy="976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Managing self with adults</a:t>
          </a:r>
        </a:p>
      </dsp:txBody>
      <dsp:txXfrm>
        <a:off x="2901" y="491421"/>
        <a:ext cx="2829436" cy="976823"/>
      </dsp:txXfrm>
    </dsp:sp>
    <dsp:sp modelId="{366EE59D-B57A-4EE3-BF80-913512025171}">
      <dsp:nvSpPr>
        <dsp:cNvPr id="0" name=""/>
        <dsp:cNvSpPr/>
      </dsp:nvSpPr>
      <dsp:spPr>
        <a:xfrm>
          <a:off x="2901" y="1468244"/>
          <a:ext cx="2829436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One scholarship/executive function behaviour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/>
            <a:t>/5</a:t>
          </a:r>
        </a:p>
      </dsp:txBody>
      <dsp:txXfrm>
        <a:off x="2901" y="1468244"/>
        <a:ext cx="2829436" cy="1185840"/>
      </dsp:txXfrm>
    </dsp:sp>
    <dsp:sp modelId="{44D76C9A-DC04-467A-8DD7-F5301FFCA3BD}">
      <dsp:nvSpPr>
        <dsp:cNvPr id="0" name=""/>
        <dsp:cNvSpPr/>
      </dsp:nvSpPr>
      <dsp:spPr>
        <a:xfrm>
          <a:off x="3228460" y="491421"/>
          <a:ext cx="2829436" cy="976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Managing self with pupils</a:t>
          </a:r>
        </a:p>
      </dsp:txBody>
      <dsp:txXfrm>
        <a:off x="3228460" y="491421"/>
        <a:ext cx="2829436" cy="976823"/>
      </dsp:txXfrm>
    </dsp:sp>
    <dsp:sp modelId="{787E7B1A-F95A-4628-8FD8-66C153FF17BE}">
      <dsp:nvSpPr>
        <dsp:cNvPr id="0" name=""/>
        <dsp:cNvSpPr/>
      </dsp:nvSpPr>
      <dsp:spPr>
        <a:xfrm>
          <a:off x="3228460" y="1468244"/>
          <a:ext cx="2829436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700" kern="1200"/>
        </a:p>
      </dsp:txBody>
      <dsp:txXfrm>
        <a:off x="3228460" y="1468244"/>
        <a:ext cx="2829436" cy="1185840"/>
      </dsp:txXfrm>
    </dsp:sp>
    <dsp:sp modelId="{49FC4E49-5F38-406B-ADAC-08895AC1C679}">
      <dsp:nvSpPr>
        <dsp:cNvPr id="0" name=""/>
        <dsp:cNvSpPr/>
      </dsp:nvSpPr>
      <dsp:spPr>
        <a:xfrm>
          <a:off x="6454018" y="491421"/>
          <a:ext cx="2829436" cy="976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Managing self with learning</a:t>
          </a:r>
        </a:p>
      </dsp:txBody>
      <dsp:txXfrm>
        <a:off x="6454018" y="491421"/>
        <a:ext cx="2829436" cy="976823"/>
      </dsp:txXfrm>
    </dsp:sp>
    <dsp:sp modelId="{6B1AA4EA-1EE2-4150-B43D-C6A424899F86}">
      <dsp:nvSpPr>
        <dsp:cNvPr id="0" name=""/>
        <dsp:cNvSpPr/>
      </dsp:nvSpPr>
      <dsp:spPr>
        <a:xfrm>
          <a:off x="6454018" y="1468244"/>
          <a:ext cx="2829436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700" kern="1200"/>
        </a:p>
      </dsp:txBody>
      <dsp:txXfrm>
        <a:off x="6454018" y="1468244"/>
        <a:ext cx="2829436" cy="118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B7A0E-7A6B-4828-9216-B1F474EB60A0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ADA13-FC10-40C0-AE00-1BD5573B0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59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ADFDC-D0C5-486E-A03E-32122E4465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60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FDC-D0C5-486E-A03E-32122E4465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90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Epistemic</a:t>
            </a:r>
            <a:r>
              <a:rPr lang="en-GB" baseline="0" dirty="0" smtClean="0"/>
              <a:t> trust </a:t>
            </a:r>
            <a:r>
              <a:rPr lang="mr-IN" baseline="0" dirty="0" smtClean="0"/>
              <a:t>–</a:t>
            </a:r>
            <a:r>
              <a:rPr lang="en-GB" baseline="0" dirty="0" smtClean="0"/>
              <a:t> learned trust </a:t>
            </a:r>
            <a:r>
              <a:rPr lang="mr-IN" baseline="0" dirty="0" smtClean="0"/>
              <a:t>–</a:t>
            </a:r>
            <a:r>
              <a:rPr lang="en-GB" baseline="0" dirty="0" smtClean="0"/>
              <a:t> blueprint for trust which is learned in primary attachment with caregiver and is transferred to other adults </a:t>
            </a:r>
            <a:r>
              <a:rPr lang="en-GB" baseline="0" dirty="0" err="1" smtClean="0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ADA13-FC10-40C0-AE00-1BD5573B00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07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4F6E-7E8A-4A3A-8DAD-2F338AF16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36AF7-6DC2-4F97-8451-7F6928EB8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6A154-96E0-4C8A-9FC8-289443A8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0DC3-9379-425C-9B81-41AA3AA4F8D2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D5495-A849-4927-9329-EF6DF428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85769-63ED-4658-A86E-F696C131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CC3E-D482-4EFA-9802-56399E451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58D4-B865-4612-B591-BE87D1BF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60F4A-E6CF-4EE1-AA1D-9F67B112E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36BD2-6FB6-4BCF-A6D6-4D35BF2E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0DC3-9379-425C-9B81-41AA3AA4F8D2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FA886-C07E-42B6-AEA7-C48D6E26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63AE9-B887-4BA7-AE31-A8F776E4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CC3E-D482-4EFA-9802-56399E451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37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DEA0F-2688-4190-8111-CFE407FAA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F6BD7-E21E-45AC-9D26-247D26843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C40DF-ED99-461B-8A53-B2CE36F3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0DC3-9379-425C-9B81-41AA3AA4F8D2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88F80-7B68-4D19-B808-07895F32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E9A3A-EC60-43B3-A9D8-2D96CFB1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CC3E-D482-4EFA-9802-56399E451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345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>
            <a:off x="476251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8"/>
          <p:cNvCxnSpPr/>
          <p:nvPr userDrawn="1"/>
        </p:nvCxnSpPr>
        <p:spPr>
          <a:xfrm>
            <a:off x="6284384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1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6" name="Picture 14" descr="AF-logo-Greysca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317" y="6248401"/>
            <a:ext cx="210608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80667" y="203200"/>
            <a:ext cx="4701117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A5189CCD-4817-46A2-A213-C6B0CC34D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62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3"/>
          <p:cNvCxnSpPr/>
          <p:nvPr userDrawn="1"/>
        </p:nvCxnSpPr>
        <p:spPr>
          <a:xfrm>
            <a:off x="476251" y="490539"/>
            <a:ext cx="11292416" cy="158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4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7" name="Picture 8" descr="AF-logo-RGB-Green+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251" y="5868989"/>
            <a:ext cx="3710516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0097" y="1722319"/>
            <a:ext cx="5707323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0097" y="3136736"/>
            <a:ext cx="570732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1"/>
          </p:nvPr>
        </p:nvSpPr>
        <p:spPr>
          <a:xfrm>
            <a:off x="6130097" y="1300164"/>
            <a:ext cx="4513368" cy="3651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01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76251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 userDrawn="1"/>
        </p:nvCxnSpPr>
        <p:spPr>
          <a:xfrm>
            <a:off x="6284384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Verdana"/>
                <a:cs typeface="Verdana"/>
              </a:rPr>
              <a:t>Anna Freud National Centre for Children and Families</a:t>
            </a:r>
          </a:p>
        </p:txBody>
      </p:sp>
      <p:pic>
        <p:nvPicPr>
          <p:cNvPr id="7" name="Picture 13" descr="AF-logo-Greysca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317" y="6248401"/>
            <a:ext cx="210608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68" y="1395686"/>
            <a:ext cx="10972800" cy="4733456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200"/>
            </a:lvl1pPr>
            <a:lvl2pPr>
              <a:spcBef>
                <a:spcPts val="1200"/>
              </a:spcBef>
              <a:spcAft>
                <a:spcPts val="0"/>
              </a:spcAft>
              <a:defRPr sz="2200"/>
            </a:lvl2pPr>
            <a:lvl3pPr>
              <a:spcBef>
                <a:spcPts val="600"/>
              </a:spcBef>
              <a:spcAft>
                <a:spcPts val="0"/>
              </a:spcAft>
              <a:defRPr sz="2200"/>
            </a:lvl3pPr>
            <a:lvl4pPr>
              <a:spcBef>
                <a:spcPts val="600"/>
              </a:spcBef>
              <a:spcAft>
                <a:spcPts val="0"/>
              </a:spcAft>
              <a:defRPr sz="2200"/>
            </a:lvl4pPr>
            <a:lvl5pPr>
              <a:spcBef>
                <a:spcPts val="600"/>
              </a:spcBef>
              <a:spcAft>
                <a:spcPts val="0"/>
              </a:spcAft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80667" y="203200"/>
            <a:ext cx="4701117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C75BCD72-B5E8-407D-9BD9-BE122BBEC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51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r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76251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 userDrawn="1"/>
        </p:nvCxnSpPr>
        <p:spPr>
          <a:xfrm>
            <a:off x="6284384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7" name="Picture 13" descr="AF-logo-Greysca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317" y="6248401"/>
            <a:ext cx="210608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15690" y="1600200"/>
            <a:ext cx="9265817" cy="4191000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200"/>
            </a:lvl1pPr>
            <a:lvl2pPr>
              <a:spcBef>
                <a:spcPts val="1200"/>
              </a:spcBef>
              <a:spcAft>
                <a:spcPts val="0"/>
              </a:spcAft>
              <a:defRPr sz="2200"/>
            </a:lvl2pPr>
            <a:lvl3pPr>
              <a:spcBef>
                <a:spcPts val="600"/>
              </a:spcBef>
              <a:spcAft>
                <a:spcPts val="0"/>
              </a:spcAft>
              <a:defRPr sz="2200"/>
            </a:lvl3pPr>
            <a:lvl4pPr>
              <a:spcBef>
                <a:spcPts val="600"/>
              </a:spcBef>
              <a:spcAft>
                <a:spcPts val="0"/>
              </a:spcAft>
              <a:defRPr sz="2200"/>
            </a:lvl4pPr>
            <a:lvl5pPr>
              <a:spcBef>
                <a:spcPts val="600"/>
              </a:spcBef>
              <a:spcAft>
                <a:spcPts val="0"/>
              </a:spcAft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80667" y="203200"/>
            <a:ext cx="4701117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76A06AD2-5D3C-4678-B520-5E5C12889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41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Gree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3"/>
          <p:cNvCxnSpPr/>
          <p:nvPr userDrawn="1"/>
        </p:nvCxnSpPr>
        <p:spPr>
          <a:xfrm>
            <a:off x="476251" y="490539"/>
            <a:ext cx="11292416" cy="158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4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10" descr="AF-logo-RGB-Green+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63551" y="6110289"/>
            <a:ext cx="2520949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4016" y="1722319"/>
            <a:ext cx="7019384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4016" y="3136736"/>
            <a:ext cx="701938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74016" y="1300164"/>
            <a:ext cx="4513368" cy="3651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FA771D75-EB78-44A3-8C7F-EEC9768723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70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urpl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3"/>
          <p:cNvCxnSpPr/>
          <p:nvPr userDrawn="1"/>
        </p:nvCxnSpPr>
        <p:spPr>
          <a:xfrm>
            <a:off x="476251" y="490539"/>
            <a:ext cx="11292416" cy="158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4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16" descr="AF-logo-RGB-Purple+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63551" y="6110289"/>
            <a:ext cx="2520949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4015" y="1722319"/>
            <a:ext cx="6993532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4015" y="3136736"/>
            <a:ext cx="699353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74016" y="1300164"/>
            <a:ext cx="4513368" cy="3651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19F733E9-C555-4998-82CE-FB0AB913A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92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Blu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3"/>
          <p:cNvCxnSpPr/>
          <p:nvPr userDrawn="1"/>
        </p:nvCxnSpPr>
        <p:spPr>
          <a:xfrm>
            <a:off x="476251" y="490539"/>
            <a:ext cx="11292416" cy="158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4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15" descr="AF-logo-RGB-Blue+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9318" y="6110289"/>
            <a:ext cx="2520949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4015" y="1722319"/>
            <a:ext cx="7006457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4015" y="3136736"/>
            <a:ext cx="700645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74016" y="1300164"/>
            <a:ext cx="4513368" cy="3651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763F397B-5DC5-46AC-960F-B43EB2AB1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68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Orang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3"/>
          <p:cNvCxnSpPr/>
          <p:nvPr userDrawn="1"/>
        </p:nvCxnSpPr>
        <p:spPr>
          <a:xfrm>
            <a:off x="476251" y="490539"/>
            <a:ext cx="11292416" cy="158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4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15" descr="AF-logo-RGB-Orange+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9318" y="6110288"/>
            <a:ext cx="2520949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4016" y="1722319"/>
            <a:ext cx="7019384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4016" y="3136736"/>
            <a:ext cx="701938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74016" y="1300164"/>
            <a:ext cx="4513368" cy="3651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D54AB5B6-B92B-4388-90C5-085D93B9D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4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45817-2FD5-42E3-8BE6-C72C0853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9226-C9A4-42E9-A562-19DFDA56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ABA21-6374-4FC1-9745-16768AE4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0DC3-9379-425C-9B81-41AA3AA4F8D2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E1035-E679-46A7-B2B3-FFCF6AB5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33506-3E6E-451B-BE11-6EDC7A47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CC3E-D482-4EFA-9802-56399E451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2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/>
          <p:nvPr userDrawn="1"/>
        </p:nvCxnSpPr>
        <p:spPr>
          <a:xfrm>
            <a:off x="476251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 userDrawn="1"/>
        </p:nvCxnSpPr>
        <p:spPr>
          <a:xfrm>
            <a:off x="6284384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11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20" descr="AF-logo-Greysca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317" y="6248401"/>
            <a:ext cx="210608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3"/>
          <p:cNvSpPr>
            <a:spLocks noGrp="1"/>
          </p:cNvSpPr>
          <p:nvPr>
            <p:ph sz="quarter" idx="13"/>
          </p:nvPr>
        </p:nvSpPr>
        <p:spPr>
          <a:xfrm>
            <a:off x="6284384" y="1395685"/>
            <a:ext cx="5484283" cy="4724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44569" y="1395686"/>
            <a:ext cx="5486849" cy="4723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284384" y="5393424"/>
            <a:ext cx="5484283" cy="726096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180667" y="203200"/>
            <a:ext cx="4701117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89333001-DFA3-48F9-86AF-CC2D7AFD8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13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76251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284384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11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1" name="Picture 16" descr="AF-logo-Greysca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317" y="6248401"/>
            <a:ext cx="210608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3"/>
          <p:cNvSpPr>
            <a:spLocks noGrp="1"/>
          </p:cNvSpPr>
          <p:nvPr>
            <p:ph sz="quarter" idx="16"/>
          </p:nvPr>
        </p:nvSpPr>
        <p:spPr>
          <a:xfrm>
            <a:off x="6284384" y="1401777"/>
            <a:ext cx="5484283" cy="23394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6284384" y="3867127"/>
            <a:ext cx="5484283" cy="234030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44568" y="1401778"/>
            <a:ext cx="5615669" cy="4727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285348" y="3364302"/>
            <a:ext cx="5483320" cy="377487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6285348" y="5829946"/>
            <a:ext cx="5483320" cy="377487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6180667" y="203200"/>
            <a:ext cx="4701117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7DBA72E4-025A-4EA2-BAB2-0D12826F3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4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ull-out sta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7"/>
          <p:cNvCxnSpPr/>
          <p:nvPr userDrawn="1"/>
        </p:nvCxnSpPr>
        <p:spPr>
          <a:xfrm>
            <a:off x="476251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 userDrawn="1"/>
        </p:nvCxnSpPr>
        <p:spPr>
          <a:xfrm>
            <a:off x="6284384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1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5" name="Picture 14" descr="AF-logo-Greysca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317" y="6248401"/>
            <a:ext cx="210608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22"/>
          <p:cNvCxnSpPr/>
          <p:nvPr userDrawn="1"/>
        </p:nvCxnSpPr>
        <p:spPr>
          <a:xfrm>
            <a:off x="6479118" y="2111375"/>
            <a:ext cx="2180167" cy="1588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1"/>
          <p:cNvCxnSpPr/>
          <p:nvPr userDrawn="1"/>
        </p:nvCxnSpPr>
        <p:spPr>
          <a:xfrm>
            <a:off x="9374718" y="2111375"/>
            <a:ext cx="2180167" cy="1588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9"/>
          <p:cNvSpPr>
            <a:spLocks noGrp="1"/>
          </p:cNvSpPr>
          <p:nvPr>
            <p:ph type="body" sz="quarter" idx="25"/>
          </p:nvPr>
        </p:nvSpPr>
        <p:spPr>
          <a:xfrm>
            <a:off x="6284384" y="1401934"/>
            <a:ext cx="2616200" cy="2147887"/>
          </a:xfr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26"/>
          </p:nvPr>
        </p:nvSpPr>
        <p:spPr>
          <a:xfrm>
            <a:off x="9152467" y="1401934"/>
            <a:ext cx="2616200" cy="2147887"/>
          </a:xfrm>
          <a:solidFill>
            <a:srgbClr val="8C4799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44569" y="1405381"/>
            <a:ext cx="5486849" cy="4733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7"/>
          </p:nvPr>
        </p:nvSpPr>
        <p:spPr>
          <a:xfrm>
            <a:off x="6284384" y="3858611"/>
            <a:ext cx="5484283" cy="23897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375402" y="1415200"/>
            <a:ext cx="2284701" cy="50958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9245602" y="1415200"/>
            <a:ext cx="2290205" cy="50958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375402" y="2180612"/>
            <a:ext cx="2284701" cy="1289834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9264354" y="2180612"/>
            <a:ext cx="2290205" cy="1289834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27"/>
          </p:nvPr>
        </p:nvSpPr>
        <p:spPr>
          <a:xfrm>
            <a:off x="6180667" y="203200"/>
            <a:ext cx="4701117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BE03B48A-F8AC-4D8A-AAF8-08FEDB936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08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ar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476251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 userDrawn="1"/>
        </p:nvCxnSpPr>
        <p:spPr>
          <a:xfrm>
            <a:off x="6284384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11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14" descr="AF-logo-Greysca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317" y="6248401"/>
            <a:ext cx="210608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44568" y="1415600"/>
            <a:ext cx="11423933" cy="47453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4568" y="1948696"/>
            <a:ext cx="11424099" cy="393807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180667" y="203200"/>
            <a:ext cx="4701117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60127345-7B13-45B1-AE6C-596307354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00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>
            <a:off x="476251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8"/>
          <p:cNvCxnSpPr/>
          <p:nvPr userDrawn="1"/>
        </p:nvCxnSpPr>
        <p:spPr>
          <a:xfrm>
            <a:off x="6284384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1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6" name="Picture 14" descr="AF-logo-Greysca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317" y="6248401"/>
            <a:ext cx="210608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80667" y="203200"/>
            <a:ext cx="4701117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A5189CCD-4817-46A2-A213-C6B0CC34D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80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>
            <a:off x="476251" y="490539"/>
            <a:ext cx="11292416" cy="158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4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6" name="Picture 8" descr="AF-logo-RGB-Green+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251" y="5868989"/>
            <a:ext cx="3710516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5831418" y="6219825"/>
            <a:ext cx="622723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latin typeface="+mn-lt"/>
                <a:cs typeface="+mn-cs"/>
              </a:rPr>
              <a:t>Anna Freud National Centre for Children and Families is a company limited by guarantee, company number 03819888, and a registered charity, number 1077106.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831418" y="5943601"/>
            <a:ext cx="545676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Our Patron: Her Royal Highness The Duchess of Cambridge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39" y="1215162"/>
            <a:ext cx="5707323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27408" y="2629743"/>
            <a:ext cx="5706533" cy="1752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4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573E9-180E-4B1A-9A05-D34D641E33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0644-CEAE-4CE7-9A58-067031049B8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C041B60-7BB7-4D19-98BB-8B6DFF57FDB3}" type="datetimeFigureOut">
              <a:rPr lang="en-GB" smtClean="0"/>
              <a:t>21/11/2018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7510-8252-4E48-8DA6-F9B0248CC88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4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6FB7-F349-4EF4-ADAE-FD1AB07C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01741-1AC0-496C-A28B-FFC8CEE8C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522E2-AF4E-44DD-84D5-B3BF09AB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0DC3-9379-425C-9B81-41AA3AA4F8D2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7A82C-258E-4EAE-9CF4-98088BFA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C0AC1-03C8-4CC7-AB26-9BF0050B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CC3E-D482-4EFA-9802-56399E451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7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5F3F-74AA-4B3A-B98D-FE6E5B0B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40B4-6377-4199-BCE2-FAF823557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44254-26C0-4917-A52B-881C26D9B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A3A1A-7820-4F73-A974-C6B8378B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0DC3-9379-425C-9B81-41AA3AA4F8D2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E6BBE-8862-4F76-8697-0409C2A0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39305-65A9-4CDE-9D20-08E22222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CC3E-D482-4EFA-9802-56399E451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5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CF13-54FD-460B-B1D0-108D225A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A076B-54A2-4983-9114-408FC4724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98DEE-08FC-488A-9C52-63277ABC6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5129E-4D11-41CE-90EA-706696352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3AA873-BA65-4405-A353-1AC0D59B2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65144-9C7E-49B1-AF72-EE43C028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0DC3-9379-425C-9B81-41AA3AA4F8D2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F46B36-83ED-40AE-A3C7-2BC0CB7A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427D0-320C-4021-ABE3-812897CF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CC3E-D482-4EFA-9802-56399E451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9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DA9C-824D-4D71-A830-21B61EA0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00DE5-885E-4AD9-BEE7-114EA33C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0DC3-9379-425C-9B81-41AA3AA4F8D2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6FD63-89FA-4A52-8791-FB8B7900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FE990-8154-4AFB-AF2A-391A645B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CC3E-D482-4EFA-9802-56399E451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0C437-DDD4-4452-AC91-BFA73819C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0DC3-9379-425C-9B81-41AA3AA4F8D2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94414-A38B-4882-9D71-8564FC17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A1ECF-863C-4AC5-B0FC-75DC1382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CC3E-D482-4EFA-9802-56399E451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4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E054-C353-46A8-814B-74BC6DCA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92EA1-7700-4D01-9D91-649D46EF4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EA4AE-8AB1-4095-A7A7-F18D4D801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6476B-DEA0-4D53-8203-012679DE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0DC3-9379-425C-9B81-41AA3AA4F8D2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FB144-AF7B-445F-9AAD-EE27E716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130C7-DF28-4F3F-BFB0-4810F98E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CC3E-D482-4EFA-9802-56399E451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75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EDB4-4D13-4847-B54C-326DEE9A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01B7F-4479-4E70-A08E-FFE0C7C70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7DEAD-C4B4-4171-A7E3-52C8C9168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A9BFF-9B1F-41EE-91C5-34F37D17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0DC3-9379-425C-9B81-41AA3AA4F8D2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A4387-E9D1-4B98-B3B1-283C4B6F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FCDD0-7C7E-48C3-B8F6-68C5BAC3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CC3E-D482-4EFA-9802-56399E451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4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EB21FC-698D-4999-BD0B-7ADF1B29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0A7E9-3270-4261-893C-DF6EF3EB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20B8B-EFE2-4DC6-9355-589CD7B69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0DC3-9379-425C-9B81-41AA3AA4F8D2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2B4F4-5650-4745-9FB0-66A48C2EB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8124E-278A-4B84-9BEC-272F2C9CF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0CC3E-D482-4EFA-9802-56399E451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73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5017" y="696913"/>
            <a:ext cx="109728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017" y="1395414"/>
            <a:ext cx="109728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1552" y="203200"/>
            <a:ext cx="704849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0B4F389A-DECB-454A-9C7E-C8DA5DA777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6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9pPr>
    </p:titleStyle>
    <p:bodyStyle>
      <a:lvl1pPr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+mn-lt"/>
          <a:ea typeface="+mn-ea"/>
          <a:cs typeface="Verdana"/>
        </a:defRPr>
      </a:lvl1pPr>
      <a:lvl2pPr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defRPr sz="2200" b="1" kern="1200">
          <a:solidFill>
            <a:schemeClr val="tx1"/>
          </a:solidFill>
          <a:latin typeface="+mn-lt"/>
          <a:ea typeface="+mn-ea"/>
          <a:cs typeface="Verdana"/>
        </a:defRPr>
      </a:lvl2pPr>
      <a:lvl3pPr marL="233363" indent="-233363"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Verdana"/>
        </a:defRPr>
      </a:lvl3pPr>
      <a:lvl4pPr marL="485775" indent="-233363"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Verdana"/>
        </a:defRPr>
      </a:lvl4pPr>
      <a:lvl5pPr marL="701675" indent="-233363"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571DA-6D28-4B62-B1BD-7FAD6A90E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Engaging parents for improving SEMH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79BF7-A3D7-49DB-86DA-93ED6CF53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r>
              <a:rPr lang="en-GB" sz="2000">
                <a:solidFill>
                  <a:srgbClr val="E7A233"/>
                </a:solidFill>
              </a:rPr>
              <a:t>A superhighway to scholarship</a:t>
            </a:r>
          </a:p>
          <a:p>
            <a:endParaRPr lang="en-GB" sz="2000">
              <a:solidFill>
                <a:srgbClr val="E7A23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5E779-A1CA-465A-B5A1-C2E1A8E58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898189"/>
            <a:ext cx="11496821" cy="28167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02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F1DA23-A78B-40A4-B9DE-A91354EB3C7B}"/>
              </a:ext>
            </a:extLst>
          </p:cNvPr>
          <p:cNvSpPr/>
          <p:nvPr/>
        </p:nvSpPr>
        <p:spPr>
          <a:xfrm>
            <a:off x="1809849" y="947566"/>
            <a:ext cx="81395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Executive functions definition for staff training 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endParaRPr lang="en-US" dirty="0"/>
          </a:p>
          <a:p>
            <a:r>
              <a:rPr lang="en-US" dirty="0"/>
              <a:t>Executive functions are a set of cognitive processes that are necessary for the cognitive control of behavior: selecting and successfully monitoring behaviors that facilitate the attainment of chosen goals.</a:t>
            </a:r>
          </a:p>
          <a:p>
            <a:endParaRPr lang="en-US" dirty="0"/>
          </a:p>
          <a:p>
            <a:r>
              <a:rPr lang="en-US" b="1" dirty="0"/>
              <a:t>When children have opportunities to develop executive function and self-regulation skills, individuals and society experience lifelong benefits.</a:t>
            </a:r>
            <a:r>
              <a:rPr lang="en-US" dirty="0"/>
              <a:t> These skills are crucial for learning and development. They also enable positive behavior and allow us to make healthy choices for ourselves and our families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5EC20-C1D1-43DC-97B5-58A8DAD5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39275" y="4439341"/>
            <a:ext cx="1777580" cy="1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9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Key executive function Skills for learning and mental wellbeing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89CCD-4817-46A2-A213-C6B0CC34DD2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885294"/>
            <a:ext cx="7451927" cy="401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630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2E56-AEBE-44A9-A26E-E423A5C4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Zones of Regulation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0C052BA-BBD3-401E-9A3D-9C3584DF5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82699"/>
            <a:ext cx="9753600" cy="52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2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DF1B-6B44-4708-9359-9E66E441F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Termly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51C04-5684-4A1B-AABB-7C0149C545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Family partnerships for improving SEMH outcomes for pupils in ODA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CC715-77A8-412E-99F5-7A83BC0343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A23D95-D1EF-4FB4-B03D-98A507117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79968"/>
              </p:ext>
            </p:extLst>
          </p:nvPr>
        </p:nvGraphicFramePr>
        <p:xfrm>
          <a:off x="664705" y="643467"/>
          <a:ext cx="10862591" cy="5571070"/>
        </p:xfrm>
        <a:graphic>
          <a:graphicData uri="http://schemas.openxmlformats.org/drawingml/2006/table">
            <a:tbl>
              <a:tblPr/>
              <a:tblGrid>
                <a:gridCol w="7909167">
                  <a:extLst>
                    <a:ext uri="{9D8B030D-6E8A-4147-A177-3AD203B41FA5}">
                      <a16:colId xmlns:a16="http://schemas.microsoft.com/office/drawing/2014/main" val="3065444644"/>
                    </a:ext>
                  </a:extLst>
                </a:gridCol>
                <a:gridCol w="1673765">
                  <a:extLst>
                    <a:ext uri="{9D8B030D-6E8A-4147-A177-3AD203B41FA5}">
                      <a16:colId xmlns:a16="http://schemas.microsoft.com/office/drawing/2014/main" val="298955543"/>
                    </a:ext>
                  </a:extLst>
                </a:gridCol>
                <a:gridCol w="1279659">
                  <a:extLst>
                    <a:ext uri="{9D8B030D-6E8A-4147-A177-3AD203B41FA5}">
                      <a16:colId xmlns:a16="http://schemas.microsoft.com/office/drawing/2014/main" val="622486082"/>
                    </a:ext>
                  </a:extLst>
                </a:gridCol>
              </a:tblGrid>
              <a:tr h="38442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Week 1 AM -  Parent Learning - Brenda and Neil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C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Where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C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Time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C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768490"/>
                  </a:ext>
                </a:extLst>
              </a:tr>
              <a:tr h="59239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New learning introduced, exemplified and discussed by parents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(organised by by half term theme)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Library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 hour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22702"/>
                  </a:ext>
                </a:extLst>
              </a:tr>
              <a:tr h="59239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Parents observe their children in class with tracking guide focussing on the new learning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 adult per group (possibly 3 groups)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Classrooms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15 mins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063740"/>
                  </a:ext>
                </a:extLst>
              </a:tr>
              <a:tr h="1216308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Return to group - discuss observations and findings.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 and N allocate action step to each parent. 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Action steps to be highest leverage thing for each child within that week’s domain of learning</a:t>
                      </a: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 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Action step to be small, measurable and achievable in 1 week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Parent writes down action step in coaching book 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LIbrary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15 mins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917133"/>
                  </a:ext>
                </a:extLst>
              </a:tr>
              <a:tr h="1008338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Parent practises action step with partner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Parents use feedback cheat sheet to offer feedback to partner: ‘it was effective when you’… / ‘next time try…’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Parents practise action step again in line with feedback and note down / script language they will use at home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Parents agree to practise action step at home with child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30 mins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243216"/>
                  </a:ext>
                </a:extLst>
              </a:tr>
              <a:tr h="38442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Week 1 PM -  Surgery, Supervision, Staff training - Brenda and Neil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C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Where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C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Time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C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837493"/>
                  </a:ext>
                </a:extLst>
              </a:tr>
              <a:tr h="80036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Parent surgery drop in as required / according to need - psychotherapeutic support 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Classroom observation as required by ODA: individual cases or whole class observation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Supervision for staff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Library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PM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04013"/>
                  </a:ext>
                </a:extLst>
              </a:tr>
              <a:tr h="592399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Staff training on this week’s learning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Tracking allocated to teachers to track week’s learning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Library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4:00</a:t>
                      </a:r>
                      <a:endParaRPr lang="en-GB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1" marR="68501" marT="68501" marB="685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67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41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A546C6-FEF4-4EB9-A952-C5AC08BDF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03301"/>
              </p:ext>
            </p:extLst>
          </p:nvPr>
        </p:nvGraphicFramePr>
        <p:xfrm>
          <a:off x="1594198" y="643467"/>
          <a:ext cx="9003604" cy="5571070"/>
        </p:xfrm>
        <a:graphic>
          <a:graphicData uri="http://schemas.openxmlformats.org/drawingml/2006/table">
            <a:tbl>
              <a:tblPr/>
              <a:tblGrid>
                <a:gridCol w="9003604">
                  <a:extLst>
                    <a:ext uri="{9D8B030D-6E8A-4147-A177-3AD203B41FA5}">
                      <a16:colId xmlns:a16="http://schemas.microsoft.com/office/drawing/2014/main" val="1375456177"/>
                    </a:ext>
                  </a:extLst>
                </a:gridCol>
              </a:tblGrid>
              <a:tr h="415447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Week 2 AM -  Family Learning - ODA staff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28" marR="74028" marT="74028" marB="74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C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815087"/>
                  </a:ext>
                </a:extLst>
              </a:tr>
              <a:tr h="64019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1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Before session: Tracking grid / Feedback from teachers returned (by Wed PM) with any notes about how each child is doing- pen portrait returned to ODA lead staff member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28" marR="74028" marT="74028" marB="74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807140"/>
                  </a:ext>
                </a:extLst>
              </a:tr>
              <a:tr h="415447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Settling In, coffee and catch up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28" marR="74028" marT="74028" marB="74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839135"/>
                  </a:ext>
                </a:extLst>
              </a:tr>
              <a:tr h="108969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Workshop on practical parenting theme separate from SEMH: e.g e-safety, money matters, holidays etc 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Input by ODA / external expert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1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Parents feedback own ideas and support each other with answers or ideas on particular issues / challenges within week’s theme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28" marR="74028" marT="74028" marB="74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978923"/>
                  </a:ext>
                </a:extLst>
              </a:tr>
              <a:tr h="86494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Parents feedback on progress on action step from last week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ODA feeds back on progress on action step from last week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1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Celebrate and next steps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28" marR="74028" marT="74028" marB="74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84189"/>
                  </a:ext>
                </a:extLst>
              </a:tr>
              <a:tr h="86494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Parent re-articulates action step and identifies what they want to track in the family learning session with their child. Re-frame and adapt action step if needed /completed 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1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Each parent’s action step written up on flipchart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28" marR="74028" marT="74028" marB="74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635236"/>
                  </a:ext>
                </a:extLst>
              </a:tr>
              <a:tr h="64019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Family learning begins - children come in and take part in activity: snakes and ladders, fit lights, group game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1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ODA staff and other parents live coach during session if relevant</a:t>
                      </a:r>
                      <a:endParaRPr lang="en-GB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28" marR="74028" marT="74028" marB="74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909550"/>
                  </a:ext>
                </a:extLst>
              </a:tr>
              <a:tr h="64019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Debrief and next steps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1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Parents reflect on progress made and commit to practising at home</a:t>
                      </a:r>
                      <a:endParaRPr lang="en-GB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28" marR="74028" marT="74028" marB="740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4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361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0981-1A97-4EFD-B16D-72BADCC0A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Innovation and collaboration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777AA-6B45-4768-8DF0-98BF2A151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39" y="2924354"/>
            <a:ext cx="11491956" cy="281659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A85D7DE-3F78-465E-8C1E-CA7E135D2C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CA25D-9B71-4BD2-85C3-1C8B316A96F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CAC9D-1F27-4A10-A2BB-E1A1F217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AB5B6-B92B-4388-90C5-085D93B9DB7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19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238F08-5DB8-4A3A-95A8-B3E30E6B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239153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Coaching parents to observe and assess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FBE70E-AB39-491F-A988-079E4A6A63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BA1F754-8F49-401F-8E70-736A22E9807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7776616"/>
              </p:ext>
            </p:extLst>
          </p:nvPr>
        </p:nvGraphicFramePr>
        <p:xfrm>
          <a:off x="5296887" y="1474468"/>
          <a:ext cx="6017036" cy="5071107"/>
        </p:xfrm>
        <a:graphic>
          <a:graphicData uri="http://schemas.openxmlformats.org/drawingml/2006/table">
            <a:tbl>
              <a:tblPr firstRow="1" firstCol="1" bandRow="1"/>
              <a:tblGrid>
                <a:gridCol w="3054565">
                  <a:extLst>
                    <a:ext uri="{9D8B030D-6E8A-4147-A177-3AD203B41FA5}">
                      <a16:colId xmlns:a16="http://schemas.microsoft.com/office/drawing/2014/main" val="1613621215"/>
                    </a:ext>
                  </a:extLst>
                </a:gridCol>
                <a:gridCol w="2962471">
                  <a:extLst>
                    <a:ext uri="{9D8B030D-6E8A-4147-A177-3AD203B41FA5}">
                      <a16:colId xmlns:a16="http://schemas.microsoft.com/office/drawing/2014/main" val="2476077980"/>
                    </a:ext>
                  </a:extLst>
                </a:gridCol>
              </a:tblGrid>
              <a:tr h="30403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Outputs -scholarship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333874"/>
                  </a:ext>
                </a:extLst>
              </a:tr>
              <a:tr h="441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stage 1( 5-7) year olds: taxonomy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track the person who is talking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listen with my eyes, ears and with my voice off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keep my body so that it shows focus-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show “star sitting” at my desk or on the carpet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get into my work and can focus on the task-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don’t distract my classmates-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consistently make eye contact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regularly raise my hand in class and show excitement for learning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kind and supportive of classmates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use a quiet voice in the classroom when I am supposed to be quiet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walk in a straight line with my class and don’t disrupt others in the line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stay on task for x minutes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show everyone respect with my tone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show every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respect with my body language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don’t give up even when things are hard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be trusted to follow adult instructions even when they are not looking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respect other people’s items, I do not touch them unless I have permission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explain my feelings in a calm manner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use a kind voice and kind words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keep my belongings tidy.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893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30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C36CC6-D8ED-42E2-AAAD-3CDD860B9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7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36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AD4E41-5D57-42CC-A052-5BCC76D2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home learning</a:t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44296-BA98-4A75-963A-BA2C783D1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660" y="259638"/>
            <a:ext cx="2179607" cy="2179607"/>
          </a:xfrm>
          <a:prstGeom prst="rect">
            <a:avLst/>
          </a:prstGeom>
        </p:spPr>
      </p:pic>
      <p:sp>
        <p:nvSpPr>
          <p:cNvPr id="1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D22EE2-D482-45E5-8C3D-2AD06CA7FE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292157" y="3875314"/>
            <a:ext cx="1818254" cy="26704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0B024-16E0-44CB-8282-449EB14D9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Social ecology development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Personalised</a:t>
            </a:r>
            <a:r>
              <a:rPr lang="en-US" sz="2000" dirty="0">
                <a:solidFill>
                  <a:srgbClr val="000000"/>
                </a:solidFill>
              </a:rPr>
              <a:t> skills homework 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24E0A73E-D4DB-4686-A89E-D3B1A97AB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88" y="4338051"/>
            <a:ext cx="1224136" cy="109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D22BC8-C860-41D0-995F-CBBAC1F01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2091" y="4338051"/>
            <a:ext cx="3335965" cy="18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7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072" y="2835934"/>
            <a:ext cx="1904657" cy="7542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500" b="1" dirty="0">
                <a:latin typeface="BPreplay" panose="02000503000000020004" pitchFamily="50" charset="0"/>
              </a:rPr>
              <a:t>4 x</a:t>
            </a:r>
            <a:r>
              <a:rPr lang="en-GB" sz="1500" dirty="0">
                <a:latin typeface="BPreplay" panose="02000503000000020004" pitchFamily="50" charset="0"/>
              </a:rPr>
              <a:t> more likely:</a:t>
            </a:r>
          </a:p>
          <a:p>
            <a:pPr>
              <a:spcBef>
                <a:spcPts val="0"/>
              </a:spcBef>
            </a:pPr>
            <a:r>
              <a:rPr lang="en-GB" sz="1500" dirty="0">
                <a:latin typeface="BPreplay" panose="02000503000000020004" pitchFamily="50" charset="0"/>
              </a:rPr>
              <a:t>born in </a:t>
            </a:r>
            <a:r>
              <a:rPr lang="en-GB" sz="1500" b="1" dirty="0">
                <a:latin typeface="BPreplay" panose="02000503000000020004" pitchFamily="50" charset="0"/>
              </a:rPr>
              <a:t>poverty</a:t>
            </a:r>
          </a:p>
          <a:p>
            <a:pPr>
              <a:spcBef>
                <a:spcPts val="0"/>
              </a:spcBef>
            </a:pPr>
            <a:endParaRPr lang="en-GB" sz="1500" dirty="0">
              <a:latin typeface="BPreplay" panose="02000503000000020004" pitchFamily="50" charset="0"/>
            </a:endParaRPr>
          </a:p>
        </p:txBody>
      </p:sp>
      <p:pic>
        <p:nvPicPr>
          <p:cNvPr id="4" name="Picture 3" descr="http://cliparts.co/cliparts/gie/oeB/gieoeB4eT.png"/>
          <p:cNvPicPr/>
          <p:nvPr/>
        </p:nvPicPr>
        <p:blipFill>
          <a:blip r:embed="rId3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74" y="2860017"/>
            <a:ext cx="301466" cy="412546"/>
          </a:xfrm>
          <a:prstGeom prst="rect">
            <a:avLst/>
          </a:prstGeom>
          <a:noFill/>
          <a:extLst/>
        </p:spPr>
      </p:pic>
      <p:pic>
        <p:nvPicPr>
          <p:cNvPr id="5" name="Picture 4" descr="http://cliparts.co/cliparts/gie/oeB/gieoeB4eT.png"/>
          <p:cNvPicPr/>
          <p:nvPr/>
        </p:nvPicPr>
        <p:blipFill>
          <a:blip r:embed="rId3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40" y="3315584"/>
            <a:ext cx="301466" cy="412546"/>
          </a:xfrm>
          <a:prstGeom prst="rect">
            <a:avLst/>
          </a:prstGeom>
          <a:noFill/>
          <a:extLst/>
        </p:spPr>
      </p:pic>
      <p:pic>
        <p:nvPicPr>
          <p:cNvPr id="6" name="Picture 5" descr="http://cliparts.co/cliparts/gie/oeB/gieoeB4eT.png"/>
          <p:cNvPicPr/>
          <p:nvPr/>
        </p:nvPicPr>
        <p:blipFill>
          <a:blip r:embed="rId3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45" y="2860017"/>
            <a:ext cx="301466" cy="412546"/>
          </a:xfrm>
          <a:prstGeom prst="rect">
            <a:avLst/>
          </a:prstGeom>
          <a:noFill/>
          <a:extLst/>
        </p:spPr>
      </p:pic>
      <p:pic>
        <p:nvPicPr>
          <p:cNvPr id="7" name="Picture 6" descr="http://cliparts.co/cliparts/gie/oeB/gieoeB4eT.png"/>
          <p:cNvPicPr/>
          <p:nvPr/>
        </p:nvPicPr>
        <p:blipFill>
          <a:blip r:embed="rId3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341" y="3324031"/>
            <a:ext cx="301466" cy="412546"/>
          </a:xfrm>
          <a:prstGeom prst="rect">
            <a:avLst/>
          </a:prstGeom>
          <a:noFill/>
          <a:extLst/>
        </p:spPr>
      </p:pic>
      <p:pic>
        <p:nvPicPr>
          <p:cNvPr id="8" name="Picture 7" descr="http://cliparts.co/cliparts/gie/oeB/gieoeB4eT.png"/>
          <p:cNvPicPr/>
          <p:nvPr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13" y="3063748"/>
            <a:ext cx="319127" cy="413199"/>
          </a:xfrm>
          <a:prstGeom prst="rect">
            <a:avLst/>
          </a:prstGeom>
          <a:noFill/>
          <a:ex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28510" y="3997436"/>
            <a:ext cx="1554921" cy="150852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replay" panose="02000503000000020004" pitchFamily="50" charset="0"/>
                <a:ea typeface="+mn-ea"/>
                <a:cs typeface="+mn-cs"/>
              </a:rPr>
              <a:t>7x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replay" panose="02000503000000020004" pitchFamily="50" charset="0"/>
                <a:ea typeface="+mn-ea"/>
                <a:cs typeface="+mn-cs"/>
              </a:rPr>
              <a:t>more likely: special educational need</a:t>
            </a:r>
          </a:p>
        </p:txBody>
      </p:sp>
      <p:pic>
        <p:nvPicPr>
          <p:cNvPr id="11" name="Picture 10" descr="https://maxcdn.icons8.com/wp-content/uploads/2014/10/children.png"/>
          <p:cNvPicPr/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0"/>
          <a:stretch/>
        </p:blipFill>
        <p:spPr bwMode="auto">
          <a:xfrm flipH="1">
            <a:off x="2321244" y="4397260"/>
            <a:ext cx="262587" cy="442951"/>
          </a:xfrm>
          <a:prstGeom prst="rect">
            <a:avLst/>
          </a:prstGeom>
          <a:noFill/>
          <a:extLst/>
        </p:spPr>
      </p:pic>
      <p:pic>
        <p:nvPicPr>
          <p:cNvPr id="12" name="Picture 11" descr="https://maxcdn.icons8.com/wp-content/uploads/2014/10/children.png"/>
          <p:cNvPicPr/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0"/>
          <a:stretch/>
        </p:blipFill>
        <p:spPr bwMode="auto">
          <a:xfrm flipH="1">
            <a:off x="2342245" y="3897320"/>
            <a:ext cx="262587" cy="442951"/>
          </a:xfrm>
          <a:prstGeom prst="rect">
            <a:avLst/>
          </a:prstGeom>
          <a:noFill/>
          <a:extLst/>
        </p:spPr>
      </p:pic>
      <p:pic>
        <p:nvPicPr>
          <p:cNvPr id="13" name="Picture 12" descr="https://maxcdn.icons8.com/wp-content/uploads/2014/10/children.png"/>
          <p:cNvPicPr/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0"/>
          <a:stretch/>
        </p:blipFill>
        <p:spPr bwMode="auto">
          <a:xfrm flipH="1">
            <a:off x="2681343" y="4397260"/>
            <a:ext cx="262587" cy="442951"/>
          </a:xfrm>
          <a:prstGeom prst="rect">
            <a:avLst/>
          </a:prstGeom>
          <a:noFill/>
          <a:extLst/>
        </p:spPr>
      </p:pic>
      <p:pic>
        <p:nvPicPr>
          <p:cNvPr id="14" name="Picture 13" descr="https://maxcdn.icons8.com/wp-content/uploads/2014/10/children.png"/>
          <p:cNvPicPr/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0"/>
          <a:stretch/>
        </p:blipFill>
        <p:spPr bwMode="auto">
          <a:xfrm flipH="1">
            <a:off x="2702344" y="3897320"/>
            <a:ext cx="262587" cy="442951"/>
          </a:xfrm>
          <a:prstGeom prst="rect">
            <a:avLst/>
          </a:prstGeom>
          <a:noFill/>
          <a:extLst/>
        </p:spPr>
      </p:pic>
      <p:pic>
        <p:nvPicPr>
          <p:cNvPr id="15" name="Picture 14" descr="https://maxcdn.icons8.com/wp-content/uploads/2014/10/children.png"/>
          <p:cNvPicPr/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0"/>
          <a:stretch/>
        </p:blipFill>
        <p:spPr bwMode="auto">
          <a:xfrm flipH="1">
            <a:off x="3421982" y="4410526"/>
            <a:ext cx="262587" cy="442951"/>
          </a:xfrm>
          <a:prstGeom prst="rect">
            <a:avLst/>
          </a:prstGeom>
          <a:noFill/>
          <a:extLst/>
        </p:spPr>
      </p:pic>
      <p:pic>
        <p:nvPicPr>
          <p:cNvPr id="18" name="Picture 17" descr="https://maxcdn.icons8.com/wp-content/uploads/2014/10/children.png"/>
          <p:cNvPicPr/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0"/>
          <a:stretch/>
        </p:blipFill>
        <p:spPr bwMode="auto">
          <a:xfrm flipH="1">
            <a:off x="3421982" y="3897320"/>
            <a:ext cx="262587" cy="442951"/>
          </a:xfrm>
          <a:prstGeom prst="rect">
            <a:avLst/>
          </a:prstGeom>
          <a:noFill/>
          <a:extLst/>
        </p:spPr>
      </p:pic>
      <p:pic>
        <p:nvPicPr>
          <p:cNvPr id="21" name="Picture 20" descr="https://maxcdn.icons8.com/wp-content/uploads/2014/10/children.png"/>
          <p:cNvPicPr/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0"/>
          <a:stretch/>
        </p:blipFill>
        <p:spPr bwMode="auto">
          <a:xfrm flipH="1">
            <a:off x="3030834" y="4397260"/>
            <a:ext cx="262587" cy="442951"/>
          </a:xfrm>
          <a:prstGeom prst="rect">
            <a:avLst/>
          </a:prstGeom>
          <a:noFill/>
          <a:extLst/>
        </p:spPr>
      </p:pic>
      <p:pic>
        <p:nvPicPr>
          <p:cNvPr id="22" name="Picture 21" descr="https://maxcdn.icons8.com/wp-content/uploads/2014/10/children.png"/>
          <p:cNvPicPr/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0"/>
          <a:stretch/>
        </p:blipFill>
        <p:spPr bwMode="auto">
          <a:xfrm flipH="1">
            <a:off x="3051834" y="3897320"/>
            <a:ext cx="262587" cy="442951"/>
          </a:xfrm>
          <a:prstGeom prst="rect">
            <a:avLst/>
          </a:prstGeom>
          <a:noFill/>
          <a:extLst/>
        </p:spPr>
      </p:pic>
      <p:pic>
        <p:nvPicPr>
          <p:cNvPr id="26" name="Picture 25" descr="https://d30y9cdsu7xlg0.cloudfront.net/png/17016-200.png"/>
          <p:cNvPicPr/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4"/>
          <a:stretch/>
        </p:blipFill>
        <p:spPr bwMode="auto">
          <a:xfrm>
            <a:off x="2940033" y="5374707"/>
            <a:ext cx="384104" cy="387626"/>
          </a:xfrm>
          <a:prstGeom prst="rect">
            <a:avLst/>
          </a:prstGeom>
          <a:noFill/>
          <a:ex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94" y="4965028"/>
            <a:ext cx="530717" cy="530717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3622265" y="5118613"/>
            <a:ext cx="1904657" cy="7542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replay" panose="02000503000000020004" pitchFamily="50" charset="0"/>
                <a:ea typeface="+mn-ea"/>
                <a:cs typeface="+mn-cs"/>
              </a:rPr>
              <a:t>2 x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replay" panose="02000503000000020004" pitchFamily="50" charset="0"/>
                <a:ea typeface="+mn-ea"/>
                <a:cs typeface="+mn-cs"/>
              </a:rPr>
              <a:t> more likely: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replay" panose="02000503000000020004" pitchFamily="50" charset="0"/>
                <a:ea typeface="+mn-ea"/>
                <a:cs typeface="+mn-cs"/>
              </a:rPr>
              <a:t>be in care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Preplay" panose="02000503000000020004" pitchFamily="50" charset="0"/>
              <a:ea typeface="+mn-ea"/>
              <a:cs typeface="+mn-cs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967369" y="773180"/>
            <a:ext cx="3155136" cy="135246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replay" panose="02000503000000020004" pitchFamily="50" charset="0"/>
                <a:ea typeface="+mn-ea"/>
                <a:cs typeface="+mn-cs"/>
              </a:rPr>
              <a:t>The most vulnerable pupils.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quarters of parents of children with a mental health problem seek help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quarter of children get help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Preplay" panose="02000503000000020004" pitchFamily="50" charset="0"/>
              <a:ea typeface="+mn-ea"/>
              <a:cs typeface="+mn-cs"/>
            </a:endParaRPr>
          </a:p>
        </p:txBody>
      </p:sp>
      <p:pic>
        <p:nvPicPr>
          <p:cNvPr id="35" name="Picture 2" descr="Image result for rising stats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38" y="2177786"/>
            <a:ext cx="464279" cy="46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ontent Placeholder 2"/>
          <p:cNvSpPr txBox="1">
            <a:spLocks/>
          </p:cNvSpPr>
          <p:nvPr/>
        </p:nvSpPr>
        <p:spPr>
          <a:xfrm>
            <a:off x="3193551" y="2117384"/>
            <a:ext cx="2250616" cy="7542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replay" panose="02000503000000020004" pitchFamily="50" charset="0"/>
                <a:ea typeface="+mn-ea"/>
                <a:cs typeface="+mn-cs"/>
              </a:rPr>
              <a:t>35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replay" panose="02000503000000020004" pitchFamily="50" charset="0"/>
                <a:ea typeface="+mn-ea"/>
                <a:cs typeface="+mn-cs"/>
              </a:rPr>
              <a:t>pupils excluded a day, and rising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559074" y="4316364"/>
            <a:ext cx="1476264" cy="239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 txBox="1">
            <a:spLocks/>
          </p:cNvSpPr>
          <p:nvPr/>
        </p:nvSpPr>
        <p:spPr>
          <a:xfrm>
            <a:off x="7284542" y="3997435"/>
            <a:ext cx="3004841" cy="7542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replay" panose="02000503000000020004" pitchFamily="50" charset="0"/>
                <a:ea typeface="+mn-ea"/>
                <a:cs typeface="+mn-cs"/>
              </a:rPr>
              <a:t>1 in 2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replay" panose="02000503000000020004" pitchFamily="50" charset="0"/>
                <a:ea typeface="+mn-ea"/>
                <a:cs typeface="+mn-cs"/>
              </a:rPr>
              <a:t>excluded pupils with a recognised social, emotional and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replay" panose="02000503000000020004" pitchFamily="50" charset="0"/>
                <a:ea typeface="+mn-ea"/>
                <a:cs typeface="+mn-cs"/>
              </a:rPr>
              <a:t>mental health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replay" panose="02000503000000020004" pitchFamily="50" charset="0"/>
                <a:ea typeface="+mn-ea"/>
                <a:cs typeface="+mn-cs"/>
              </a:rPr>
              <a:t>need (SEMH)</a:t>
            </a:r>
          </a:p>
        </p:txBody>
      </p:sp>
      <p:pic>
        <p:nvPicPr>
          <p:cNvPr id="30" name="Picture 2" descr="Image result for mental health icon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4" t="2531" r="32696" b="66320"/>
          <a:stretch/>
        </p:blipFill>
        <p:spPr bwMode="auto">
          <a:xfrm>
            <a:off x="7936231" y="4707462"/>
            <a:ext cx="977265" cy="10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13CDF5-48B5-45E1-9C15-0DB1E0E4B2EF}"/>
              </a:ext>
            </a:extLst>
          </p:cNvPr>
          <p:cNvSpPr/>
          <p:nvPr/>
        </p:nvSpPr>
        <p:spPr>
          <a:xfrm>
            <a:off x="4734121" y="6189729"/>
            <a:ext cx="2723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2683"/>
                </a:solidFill>
                <a:effectLst/>
                <a:uLnTx/>
                <a:uFillTx/>
                <a:latin typeface="BPreplay" panose="02000503000000020004" pitchFamily="50" charset="0"/>
                <a:ea typeface="+mn-ea"/>
                <a:cs typeface="+mn-cs"/>
              </a:rPr>
              <a:t>Kiran@The-Difference.com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A41BF7-DB71-45BB-AAD4-678105D9F1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5074" y="773180"/>
            <a:ext cx="4997671" cy="1098350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B3DC961-A7EA-4A14-A4D5-BA4AA725D9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Neil Dawson  Brenda McHugh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296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1163-692C-4229-A662-96F5A781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Guiding principle-Daily record to be sent to parent for home learning to support the family coaching. 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Implementation plan for discussion</a:t>
            </a:r>
            <a:r>
              <a:rPr lang="en-GB" dirty="0"/>
              <a:t>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23A7B35-84A3-4ED8-8535-2A2DDFB43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27561"/>
              </p:ext>
            </p:extLst>
          </p:nvPr>
        </p:nvGraphicFramePr>
        <p:xfrm>
          <a:off x="2030930" y="2983832"/>
          <a:ext cx="9286357" cy="314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8FFA1-5167-4F4A-B98C-1213BF5142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5BCD72-B5E8-407D-9BD9-BE122BBEC48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5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 txBox="1">
            <a:spLocks/>
          </p:cNvSpPr>
          <p:nvPr/>
        </p:nvSpPr>
        <p:spPr>
          <a:xfrm>
            <a:off x="3268267" y="1691331"/>
            <a:ext cx="2802238" cy="35892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675" dirty="0">
              <a:latin typeface="BPreplay" panose="02000503000000020004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b="1" dirty="0">
                <a:latin typeface="BPreplay" panose="02000503000000020004" pitchFamily="50" charset="0"/>
              </a:rPr>
              <a:t>99% </a:t>
            </a:r>
            <a:r>
              <a:rPr lang="en-GB" sz="1500" dirty="0">
                <a:latin typeface="BPreplay" panose="02000503000000020004" pitchFamily="50" charset="0"/>
              </a:rPr>
              <a:t>of excluded pupils leave </a:t>
            </a:r>
            <a:r>
              <a:rPr lang="en-GB" sz="1500" b="1" dirty="0">
                <a:latin typeface="BPreplay" panose="02000503000000020004" pitchFamily="50" charset="0"/>
              </a:rPr>
              <a:t>without 5 good GCSEs </a:t>
            </a:r>
            <a:r>
              <a:rPr lang="en-GB" sz="1500" dirty="0">
                <a:latin typeface="BPreplay" panose="02000503000000020004" pitchFamily="50" charset="0"/>
              </a:rPr>
              <a:t>including English and maths.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500" dirty="0">
              <a:latin typeface="BPreplay" panose="02000503000000020004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500" dirty="0">
              <a:latin typeface="BPreplay" panose="02000503000000020004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b="1" dirty="0">
                <a:latin typeface="BPreplay" panose="02000503000000020004" pitchFamily="50" charset="0"/>
              </a:rPr>
              <a:t>I in 2</a:t>
            </a:r>
            <a:r>
              <a:rPr lang="en-GB" sz="1500" dirty="0">
                <a:latin typeface="BPreplay" panose="02000503000000020004" pitchFamily="50" charset="0"/>
              </a:rPr>
              <a:t> excluded pupils </a:t>
            </a:r>
            <a:r>
              <a:rPr lang="en-GB" sz="1500" b="1" dirty="0">
                <a:latin typeface="BPreplay" panose="02000503000000020004" pitchFamily="50" charset="0"/>
              </a:rPr>
              <a:t>immediately NEET</a:t>
            </a:r>
            <a:r>
              <a:rPr lang="en-GB" sz="1500" dirty="0">
                <a:latin typeface="BPreplay" panose="02000503000000020004" pitchFamily="50" charset="0"/>
              </a:rPr>
              <a:t> after GCSEs.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500" dirty="0">
              <a:latin typeface="BPreplay" panose="02000503000000020004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500" dirty="0">
              <a:latin typeface="BPreplay" panose="02000503000000020004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500" dirty="0">
              <a:latin typeface="BPreplay" panose="02000503000000020004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500" dirty="0">
              <a:latin typeface="BPreplay" panose="02000503000000020004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500" dirty="0">
              <a:latin typeface="BPreplay" panose="02000503000000020004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500" b="1" dirty="0">
                <a:latin typeface="BPreplay" panose="02000503000000020004" pitchFamily="50" charset="0"/>
              </a:rPr>
              <a:t>85% </a:t>
            </a:r>
            <a:r>
              <a:rPr lang="en-GB" sz="1500" dirty="0">
                <a:latin typeface="BPreplay" panose="02000503000000020004" pitchFamily="50" charset="0"/>
              </a:rPr>
              <a:t>of children in criminal justice system were excluded</a:t>
            </a:r>
          </a:p>
        </p:txBody>
      </p:sp>
      <p:pic>
        <p:nvPicPr>
          <p:cNvPr id="36" name="Picture 35" descr="https://cdn1.iconfinder.com/data/icons/occupations-3/100/19-128.png"/>
          <p:cNvPicPr/>
          <p:nvPr/>
        </p:nvPicPr>
        <p:blipFill>
          <a:blip r:embed="rId3">
            <a:clrChange>
              <a:clrFrom>
                <a:srgbClr val="040404">
                  <a:alpha val="5490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00" y="4653661"/>
            <a:ext cx="920874" cy="774110"/>
          </a:xfrm>
          <a:prstGeom prst="rect">
            <a:avLst/>
          </a:prstGeom>
          <a:noFill/>
          <a:extLst/>
        </p:spPr>
      </p:pic>
      <p:pic>
        <p:nvPicPr>
          <p:cNvPr id="37" name="Picture 20" descr="https://www.wiwi.hu-berlin.de/de/international/icons/icons-128/diploma1-128.png/image_preview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81" y="1851686"/>
            <a:ext cx="560195" cy="47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606003" y="2099053"/>
            <a:ext cx="132575" cy="23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4" descr="http://image0.flaticon.com/icons/png/512/10/10522.png"/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83" y="2091555"/>
            <a:ext cx="533483" cy="5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84424" y="2091554"/>
            <a:ext cx="42681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75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1%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957647" y="1146750"/>
            <a:ext cx="4392333" cy="15085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482683"/>
                </a:solidFill>
                <a:latin typeface="BPreplay" panose="02000503000000020004" pitchFamily="50" charset="0"/>
              </a:rPr>
              <a:t>Tragic long term outcomes</a:t>
            </a:r>
            <a:r>
              <a:rPr lang="en-GB" sz="2400" dirty="0">
                <a:solidFill>
                  <a:srgbClr val="482683"/>
                </a:solidFill>
                <a:latin typeface="BPreplay" panose="02000503000000020004" pitchFamily="50" charset="0"/>
              </a:rPr>
              <a:t> 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070504" y="2338821"/>
            <a:ext cx="1161578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/>
          <p:cNvSpPr txBox="1">
            <a:spLocks/>
          </p:cNvSpPr>
          <p:nvPr/>
        </p:nvSpPr>
        <p:spPr>
          <a:xfrm>
            <a:off x="7010057" y="3135003"/>
            <a:ext cx="3519791" cy="7542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350" b="1" dirty="0">
                <a:latin typeface="BPreplay" panose="02000503000000020004" pitchFamily="50" charset="0"/>
              </a:rPr>
              <a:t>Age 20, </a:t>
            </a:r>
            <a:r>
              <a:rPr lang="en-GB" sz="1350" dirty="0">
                <a:latin typeface="BPreplay" panose="02000503000000020004" pitchFamily="50" charset="0"/>
              </a:rPr>
              <a:t>majority of excluded pupils still have </a:t>
            </a:r>
            <a:r>
              <a:rPr lang="en-GB" sz="1350" b="1" dirty="0">
                <a:latin typeface="BPreplay" panose="02000503000000020004" pitchFamily="50" charset="0"/>
              </a:rPr>
              <a:t>no qualifications </a:t>
            </a:r>
            <a:r>
              <a:rPr lang="en-GB" sz="1350" dirty="0">
                <a:latin typeface="BPreplay" panose="02000503000000020004" pitchFamily="50" charset="0"/>
              </a:rPr>
              <a:t>– </a:t>
            </a:r>
            <a:r>
              <a:rPr lang="en-GB" sz="1350" dirty="0">
                <a:solidFill>
                  <a:srgbClr val="482683"/>
                </a:solidFill>
                <a:latin typeface="BPreplay" panose="02000503000000020004" pitchFamily="50" charset="0"/>
              </a:rPr>
              <a:t>Youth Cohort Study (</a:t>
            </a:r>
            <a:r>
              <a:rPr lang="en-GB" sz="1350" dirty="0" err="1">
                <a:solidFill>
                  <a:srgbClr val="482683"/>
                </a:solidFill>
                <a:latin typeface="BPreplay" panose="02000503000000020004" pitchFamily="50" charset="0"/>
              </a:rPr>
              <a:t>DfE</a:t>
            </a:r>
            <a:r>
              <a:rPr lang="en-GB" sz="1350" dirty="0">
                <a:solidFill>
                  <a:srgbClr val="482683"/>
                </a:solidFill>
                <a:latin typeface="BPreplay" panose="02000503000000020004" pitchFamily="50" charset="0"/>
              </a:rPr>
              <a:t>, 2011)</a:t>
            </a:r>
            <a:endParaRPr lang="en-GB" sz="1350" b="1" dirty="0">
              <a:solidFill>
                <a:srgbClr val="482683"/>
              </a:solidFill>
              <a:latin typeface="BPreplay" panose="02000503000000020004" pitchFamily="50" charset="0"/>
            </a:endParaRPr>
          </a:p>
        </p:txBody>
      </p:sp>
      <p:graphicFrame>
        <p:nvGraphicFramePr>
          <p:cNvPr id="24" name="Chart 23"/>
          <p:cNvGraphicFramePr/>
          <p:nvPr>
            <p:extLst/>
          </p:nvPr>
        </p:nvGraphicFramePr>
        <p:xfrm>
          <a:off x="6500730" y="1135224"/>
          <a:ext cx="3001343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3" name="Chart 42"/>
          <p:cNvGraphicFramePr/>
          <p:nvPr>
            <p:extLst/>
          </p:nvPr>
        </p:nvGraphicFramePr>
        <p:xfrm>
          <a:off x="8583887" y="1147853"/>
          <a:ext cx="1759011" cy="165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5" name="Picture 44" descr="https://cdn1.iconfinder.com/data/icons/occupations-3/100/19-128.png"/>
          <p:cNvPicPr/>
          <p:nvPr/>
        </p:nvPicPr>
        <p:blipFill>
          <a:blip r:embed="rId3">
            <a:clrChange>
              <a:clrFrom>
                <a:srgbClr val="040404">
                  <a:alpha val="5490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79" y="4503928"/>
            <a:ext cx="920874" cy="774110"/>
          </a:xfrm>
          <a:prstGeom prst="rect">
            <a:avLst/>
          </a:prstGeom>
          <a:noFill/>
          <a:extLst/>
        </p:spPr>
      </p:pic>
      <p:pic>
        <p:nvPicPr>
          <p:cNvPr id="46" name="Picture 45" descr="https://cdn1.iconfinder.com/data/icons/occupations-3/100/19-128.png"/>
          <p:cNvPicPr/>
          <p:nvPr/>
        </p:nvPicPr>
        <p:blipFill>
          <a:blip r:embed="rId3">
            <a:clrChange>
              <a:clrFrom>
                <a:srgbClr val="040404">
                  <a:alpha val="5490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40" y="4503928"/>
            <a:ext cx="920874" cy="774110"/>
          </a:xfrm>
          <a:prstGeom prst="rect">
            <a:avLst/>
          </a:prstGeom>
          <a:noFill/>
          <a:extLst/>
        </p:spPr>
      </p:pic>
      <p:pic>
        <p:nvPicPr>
          <p:cNvPr id="47" name="Picture 46" descr="https://cdn1.iconfinder.com/data/icons/occupations-3/100/19-128.png"/>
          <p:cNvPicPr/>
          <p:nvPr/>
        </p:nvPicPr>
        <p:blipFill>
          <a:blip r:embed="rId3">
            <a:clrChange>
              <a:clrFrom>
                <a:srgbClr val="040404">
                  <a:alpha val="5490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29" y="4503928"/>
            <a:ext cx="920874" cy="774110"/>
          </a:xfrm>
          <a:prstGeom prst="rect">
            <a:avLst/>
          </a:prstGeom>
          <a:noFill/>
          <a:extLst/>
        </p:spPr>
      </p:pic>
      <p:sp>
        <p:nvSpPr>
          <p:cNvPr id="49" name="Content Placeholder 2"/>
          <p:cNvSpPr txBox="1">
            <a:spLocks/>
          </p:cNvSpPr>
          <p:nvPr/>
        </p:nvSpPr>
        <p:spPr>
          <a:xfrm>
            <a:off x="6954450" y="5244544"/>
            <a:ext cx="3519791" cy="7542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500" dirty="0">
                <a:latin typeface="BPreplay" panose="02000503000000020004" pitchFamily="50" charset="0"/>
              </a:rPr>
              <a:t>Prisoners who were excluded more likely to be repeat offenders – </a:t>
            </a:r>
            <a:r>
              <a:rPr lang="en-GB" sz="1500" dirty="0">
                <a:solidFill>
                  <a:srgbClr val="482683"/>
                </a:solidFill>
                <a:latin typeface="BPreplay" panose="02000503000000020004" pitchFamily="50" charset="0"/>
              </a:rPr>
              <a:t>(</a:t>
            </a:r>
            <a:r>
              <a:rPr lang="en-GB" sz="1500" dirty="0" err="1">
                <a:solidFill>
                  <a:srgbClr val="482683"/>
                </a:solidFill>
                <a:latin typeface="BPreplay" panose="02000503000000020004" pitchFamily="50" charset="0"/>
              </a:rPr>
              <a:t>MoJ</a:t>
            </a:r>
            <a:r>
              <a:rPr lang="en-GB" sz="1500" dirty="0">
                <a:solidFill>
                  <a:srgbClr val="482683"/>
                </a:solidFill>
                <a:latin typeface="BPreplay" panose="02000503000000020004" pitchFamily="50" charset="0"/>
              </a:rPr>
              <a:t>, 2015)</a:t>
            </a:r>
          </a:p>
        </p:txBody>
      </p:sp>
      <p:pic>
        <p:nvPicPr>
          <p:cNvPr id="25" name="Picture 4" descr="http://image0.flaticon.com/icons/png/512/10/10522.png"/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75" y="2949600"/>
            <a:ext cx="533483" cy="5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image0.flaticon.com/icons/png/512/10/10522.png"/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30" y="2952687"/>
            <a:ext cx="533483" cy="5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6070506" y="4929900"/>
            <a:ext cx="88394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58887" y="3536697"/>
            <a:ext cx="510498" cy="341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4677702" y="3823866"/>
            <a:ext cx="3519791" cy="7542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350" dirty="0">
                <a:latin typeface="BPreplay" panose="02000503000000020004" pitchFamily="50" charset="0"/>
              </a:rPr>
              <a:t>Heightened risk: long-tem unemployment, serious mental ill health </a:t>
            </a:r>
            <a:r>
              <a:rPr lang="en-GB" sz="1350" dirty="0">
                <a:solidFill>
                  <a:srgbClr val="482683"/>
                </a:solidFill>
                <a:latin typeface="BPreplay" panose="02000503000000020004" pitchFamily="50" charset="0"/>
              </a:rPr>
              <a:t>(Public Health England, 2014)</a:t>
            </a:r>
            <a:endParaRPr lang="en-GB" sz="1350" b="1" dirty="0">
              <a:solidFill>
                <a:srgbClr val="482683"/>
              </a:solidFill>
              <a:latin typeface="BPreplay" panose="02000503000000020004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350" dirty="0">
              <a:latin typeface="BPreplay" panose="0200050300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0716" y="2535593"/>
            <a:ext cx="4376858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482683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BPreplay" panose="02000503000000020004" pitchFamily="50" charset="0"/>
              </a:rPr>
              <a:t>Lifetime cost to the state: </a:t>
            </a:r>
          </a:p>
          <a:p>
            <a:r>
              <a:rPr lang="en-GB" sz="2400" dirty="0">
                <a:solidFill>
                  <a:srgbClr val="482683"/>
                </a:solidFill>
                <a:latin typeface="BPreplay" panose="02000503000000020004" pitchFamily="50" charset="0"/>
              </a:rPr>
              <a:t>£370,000 </a:t>
            </a:r>
            <a:r>
              <a:rPr lang="en-GB" sz="2400" dirty="0">
                <a:latin typeface="BPreplay" panose="02000503000000020004" pitchFamily="50" charset="0"/>
              </a:rPr>
              <a:t>per pupil</a:t>
            </a:r>
          </a:p>
          <a:p>
            <a:r>
              <a:rPr lang="en-GB" sz="2400" dirty="0">
                <a:solidFill>
                  <a:srgbClr val="482683"/>
                </a:solidFill>
                <a:latin typeface="BPreplay" panose="02000503000000020004" pitchFamily="50" charset="0"/>
              </a:rPr>
              <a:t>£2.1bn </a:t>
            </a:r>
            <a:r>
              <a:rPr lang="en-GB" sz="2400" dirty="0">
                <a:latin typeface="BPreplay" panose="02000503000000020004" pitchFamily="50" charset="0"/>
              </a:rPr>
              <a:t>officially excluded</a:t>
            </a:r>
          </a:p>
          <a:p>
            <a:r>
              <a:rPr lang="en-GB" sz="2400" b="1" dirty="0">
                <a:solidFill>
                  <a:srgbClr val="482683"/>
                </a:solidFill>
                <a:latin typeface="BPreplay" panose="02000503000000020004" pitchFamily="50" charset="0"/>
              </a:rPr>
              <a:t>£20bn+ </a:t>
            </a:r>
            <a:r>
              <a:rPr lang="en-GB" sz="2400" dirty="0">
                <a:latin typeface="BPreplay" panose="02000503000000020004" pitchFamily="50" charset="0"/>
              </a:rPr>
              <a:t>unofficially excluded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3F75EA-C19C-440D-8515-841CB72A7F8C}"/>
              </a:ext>
            </a:extLst>
          </p:cNvPr>
          <p:cNvSpPr/>
          <p:nvPr/>
        </p:nvSpPr>
        <p:spPr>
          <a:xfrm>
            <a:off x="4734121" y="6217299"/>
            <a:ext cx="2723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482683"/>
                </a:solidFill>
                <a:latin typeface="BPreplay" panose="02000503000000020004" pitchFamily="50" charset="0"/>
              </a:rPr>
              <a:t>Kiran@The-Difference.com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88E45-C46E-48F6-AB85-EEA8723ABE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Neil Dawson  Brenda McHugh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A86187-45CB-4FB6-92ED-8392D5AA7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47" y="0"/>
            <a:ext cx="4839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3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400" dirty="0"/>
              <a:t>Capacity to learn and achieve is fostered in early years. Confidence and the security a pupil feels depend on implicit awareness of being kept in mind by a significant adult.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>
              <a:defRPr/>
            </a:pPr>
            <a:fld id="{C75BCD72-B5E8-407D-9BD9-BE122BBEC487}" type="slidenum">
              <a:rPr lang="en-US">
                <a:solidFill>
                  <a:srgbClr val="796E65">
                    <a:tint val="75000"/>
                  </a:srgbClr>
                </a:solidFill>
                <a:latin typeface="Verdana"/>
              </a:rPr>
              <a:pPr defTabSz="457200">
                <a:defRPr/>
              </a:pPr>
              <a:t>5</a:t>
            </a:fld>
            <a:endParaRPr lang="en-US" dirty="0">
              <a:solidFill>
                <a:srgbClr val="796E65">
                  <a:tint val="75000"/>
                </a:srgbClr>
              </a:solidFill>
              <a:latin typeface="Verdana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2252664"/>
            <a:ext cx="55721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84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F6B2-09A7-40D0-A7F6-6B3B7A3D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Film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140BD-1EEA-4237-AD79-E88DFE1A8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5BCD72-B5E8-407D-9BD9-BE122BBEC48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E08F3-7457-457D-9705-1706DFB0E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83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55D0F-E97D-44B5-A434-6C6ECDB5D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Parental Engagement</a:t>
            </a:r>
            <a:r>
              <a:rPr lang="en-GB" dirty="0">
                <a:latin typeface="Trebuchet MS" panose="020B06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/>
            </a:r>
            <a:br>
              <a:rPr lang="en-GB" dirty="0">
                <a:latin typeface="Trebuchet MS" panose="020B06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0E9AA-EF53-4239-8F3C-2F10330AC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“Parental engagement has a large and positive impact on children’s learning. This was the single most important finding from the </a:t>
            </a:r>
            <a:r>
              <a:rPr lang="en-US" dirty="0" err="1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authorative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review by DFE Review of best Practice in parental engagement Research Report DFE_RR156. </a:t>
            </a:r>
            <a:endParaRPr lang="en-GB" dirty="0">
              <a:latin typeface="Trebuchet MS" panose="020B0603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Parents engage well with their child’s learning when they receive clear, specific and targeted information on a regular basis. Involvement of the family and pupil in the creation and monitoring of </a:t>
            </a:r>
            <a:r>
              <a:rPr lang="en-US" dirty="0" err="1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behavioural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goals and learning goals is vital.</a:t>
            </a:r>
            <a:endParaRPr lang="en-GB" dirty="0">
              <a:latin typeface="Trebuchet MS" panose="020B0603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93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7C9F1-1069-435D-AA9E-61F8CA3A4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challenge for teachers and parents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0DFD3-6D43-4EA7-9E93-AE206FFA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Children who have developed repeating maladaptive behaviours cannot plan, organise, anticipate and structure actions, limiting their ability to adopt a stance compatible with learning</a:t>
            </a:r>
          </a:p>
        </p:txBody>
      </p:sp>
    </p:spTree>
    <p:extLst>
      <p:ext uri="{BB962C8B-B14F-4D97-AF65-F5344CB8AC3E}">
        <p14:creationId xmlns:p14="http://schemas.microsoft.com/office/powerpoint/2010/main" val="4193198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4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16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97A2FB-A668-4FAD-8042-B6D7B840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2494651"/>
            <a:ext cx="6739136" cy="238791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approach enables parents to develop confidence in supporting their child’s development of motivation, resilience, trust, communication, wellbeing, and concentration skills; skills that are vital for learning and thriving. By rehearsing the activities in a low-pressure, supportive environment, the child is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sensitised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to the skills and is then prompted through post-activity discussion with parents and teachers to apply those skills to other areas of life.</a:t>
            </a:r>
          </a:p>
        </p:txBody>
      </p:sp>
    </p:spTree>
    <p:extLst>
      <p:ext uri="{BB962C8B-B14F-4D97-AF65-F5344CB8AC3E}">
        <p14:creationId xmlns:p14="http://schemas.microsoft.com/office/powerpoint/2010/main" val="239927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na Freud PowerPoint Template 2016">
  <a:themeElements>
    <a:clrScheme name="Anna Freud">
      <a:dk1>
        <a:srgbClr val="796E65"/>
      </a:dk1>
      <a:lt1>
        <a:srgbClr val="FFFFFF"/>
      </a:lt1>
      <a:dk2>
        <a:srgbClr val="00957A"/>
      </a:dk2>
      <a:lt2>
        <a:srgbClr val="FFFFFF"/>
      </a:lt2>
      <a:accent1>
        <a:srgbClr val="00957A"/>
      </a:accent1>
      <a:accent2>
        <a:srgbClr val="8C4799"/>
      </a:accent2>
      <a:accent3>
        <a:srgbClr val="147BD1"/>
      </a:accent3>
      <a:accent4>
        <a:srgbClr val="E87722"/>
      </a:accent4>
      <a:accent5>
        <a:srgbClr val="796E65"/>
      </a:accent5>
      <a:accent6>
        <a:srgbClr val="000000"/>
      </a:accent6>
      <a:hlink>
        <a:srgbClr val="0000FF"/>
      </a:hlink>
      <a:folHlink>
        <a:srgbClr val="800080"/>
      </a:folHlink>
    </a:clrScheme>
    <a:fontScheme name="Verdana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na Freud">
    <a:dk1>
      <a:srgbClr val="796E65"/>
    </a:dk1>
    <a:lt1>
      <a:srgbClr val="FFFFFF"/>
    </a:lt1>
    <a:dk2>
      <a:srgbClr val="00957A"/>
    </a:dk2>
    <a:lt2>
      <a:srgbClr val="FFFFFF"/>
    </a:lt2>
    <a:accent1>
      <a:srgbClr val="00957A"/>
    </a:accent1>
    <a:accent2>
      <a:srgbClr val="8C4799"/>
    </a:accent2>
    <a:accent3>
      <a:srgbClr val="147BD1"/>
    </a:accent3>
    <a:accent4>
      <a:srgbClr val="E87722"/>
    </a:accent4>
    <a:accent5>
      <a:srgbClr val="796E65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nna Freud">
    <a:dk1>
      <a:srgbClr val="796E65"/>
    </a:dk1>
    <a:lt1>
      <a:srgbClr val="FFFFFF"/>
    </a:lt1>
    <a:dk2>
      <a:srgbClr val="00957A"/>
    </a:dk2>
    <a:lt2>
      <a:srgbClr val="FFFFFF"/>
    </a:lt2>
    <a:accent1>
      <a:srgbClr val="00957A"/>
    </a:accent1>
    <a:accent2>
      <a:srgbClr val="8C4799"/>
    </a:accent2>
    <a:accent3>
      <a:srgbClr val="147BD1"/>
    </a:accent3>
    <a:accent4>
      <a:srgbClr val="E87722"/>
    </a:accent4>
    <a:accent5>
      <a:srgbClr val="796E65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Anna Freud">
    <a:dk1>
      <a:srgbClr val="796E65"/>
    </a:dk1>
    <a:lt1>
      <a:srgbClr val="FFFFFF"/>
    </a:lt1>
    <a:dk2>
      <a:srgbClr val="00957A"/>
    </a:dk2>
    <a:lt2>
      <a:srgbClr val="FFFFFF"/>
    </a:lt2>
    <a:accent1>
      <a:srgbClr val="00957A"/>
    </a:accent1>
    <a:accent2>
      <a:srgbClr val="8C4799"/>
    </a:accent2>
    <a:accent3>
      <a:srgbClr val="147BD1"/>
    </a:accent3>
    <a:accent4>
      <a:srgbClr val="E87722"/>
    </a:accent4>
    <a:accent5>
      <a:srgbClr val="796E65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Anna Freud">
    <a:dk1>
      <a:srgbClr val="796E65"/>
    </a:dk1>
    <a:lt1>
      <a:srgbClr val="FFFFFF"/>
    </a:lt1>
    <a:dk2>
      <a:srgbClr val="00957A"/>
    </a:dk2>
    <a:lt2>
      <a:srgbClr val="FFFFFF"/>
    </a:lt2>
    <a:accent1>
      <a:srgbClr val="00957A"/>
    </a:accent1>
    <a:accent2>
      <a:srgbClr val="8C4799"/>
    </a:accent2>
    <a:accent3>
      <a:srgbClr val="147BD1"/>
    </a:accent3>
    <a:accent4>
      <a:srgbClr val="E87722"/>
    </a:accent4>
    <a:accent5>
      <a:srgbClr val="796E65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Anna Freud">
    <a:dk1>
      <a:srgbClr val="796E65"/>
    </a:dk1>
    <a:lt1>
      <a:srgbClr val="FFFFFF"/>
    </a:lt1>
    <a:dk2>
      <a:srgbClr val="00957A"/>
    </a:dk2>
    <a:lt2>
      <a:srgbClr val="FFFFFF"/>
    </a:lt2>
    <a:accent1>
      <a:srgbClr val="00957A"/>
    </a:accent1>
    <a:accent2>
      <a:srgbClr val="8C4799"/>
    </a:accent2>
    <a:accent3>
      <a:srgbClr val="147BD1"/>
    </a:accent3>
    <a:accent4>
      <a:srgbClr val="E87722"/>
    </a:accent4>
    <a:accent5>
      <a:srgbClr val="796E65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Anna Freud">
    <a:dk1>
      <a:srgbClr val="796E65"/>
    </a:dk1>
    <a:lt1>
      <a:srgbClr val="FFFFFF"/>
    </a:lt1>
    <a:dk2>
      <a:srgbClr val="00957A"/>
    </a:dk2>
    <a:lt2>
      <a:srgbClr val="FFFFFF"/>
    </a:lt2>
    <a:accent1>
      <a:srgbClr val="00957A"/>
    </a:accent1>
    <a:accent2>
      <a:srgbClr val="8C4799"/>
    </a:accent2>
    <a:accent3>
      <a:srgbClr val="147BD1"/>
    </a:accent3>
    <a:accent4>
      <a:srgbClr val="E87722"/>
    </a:accent4>
    <a:accent5>
      <a:srgbClr val="796E65"/>
    </a:accent5>
    <a:accent6>
      <a:srgbClr val="00000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1178</Words>
  <Application>Microsoft Office PowerPoint</Application>
  <PresentationFormat>Widescreen</PresentationFormat>
  <Paragraphs>154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MS Gothic</vt:lpstr>
      <vt:lpstr>Arial</vt:lpstr>
      <vt:lpstr>Arial Black</vt:lpstr>
      <vt:lpstr>BPreplay</vt:lpstr>
      <vt:lpstr>Calibri</vt:lpstr>
      <vt:lpstr>Calibri Light</vt:lpstr>
      <vt:lpstr>Mangal</vt:lpstr>
      <vt:lpstr>Times New Roman</vt:lpstr>
      <vt:lpstr>Trebuchet MS</vt:lpstr>
      <vt:lpstr>Verdana</vt:lpstr>
      <vt:lpstr>Office Theme</vt:lpstr>
      <vt:lpstr>Anna Freud PowerPoint Template 2016</vt:lpstr>
      <vt:lpstr>Engaging parents for improving SEMH outcomes</vt:lpstr>
      <vt:lpstr>PowerPoint Presentation</vt:lpstr>
      <vt:lpstr>PowerPoint Presentation</vt:lpstr>
      <vt:lpstr>PowerPoint Presentation</vt:lpstr>
      <vt:lpstr>Capacity to learn and achieve is fostered in early years. Confidence and the security a pupil feels depend on implicit awareness of being kept in mind by a significant adult. </vt:lpstr>
      <vt:lpstr>Film example</vt:lpstr>
      <vt:lpstr>Parental Engagement </vt:lpstr>
      <vt:lpstr>Children who have developed repeating maladaptive behaviours cannot plan, organise, anticipate and structure actions, limiting their ability to adopt a stance compatible with learning</vt:lpstr>
      <vt:lpstr>This approach enables parents to develop confidence in supporting their child’s development of motivation, resilience, trust, communication, wellbeing, and concentration skills; skills that are vital for learning and thriving. By rehearsing the activities in a low-pressure, supportive environment, the child is sensitised to the skills and is then prompted through post-activity discussion with parents and teachers to apply those skills to other areas of life.</vt:lpstr>
      <vt:lpstr>PowerPoint Presentation</vt:lpstr>
      <vt:lpstr>Key executive function Skills for learning and mental wellbeing</vt:lpstr>
      <vt:lpstr>Zones of Regulation</vt:lpstr>
      <vt:lpstr>Termly structure</vt:lpstr>
      <vt:lpstr>PowerPoint Presentation</vt:lpstr>
      <vt:lpstr>PowerPoint Presentation</vt:lpstr>
      <vt:lpstr>Innovation and collaboration</vt:lpstr>
      <vt:lpstr>Coaching parents to observe and assess</vt:lpstr>
      <vt:lpstr>PowerPoint Presentation</vt:lpstr>
      <vt:lpstr>home learning </vt:lpstr>
      <vt:lpstr>Guiding principle-Daily record to be sent to parent for home learning to support the family coaching.  Implementation plan for discussion.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Parents</dc:title>
  <dc:creator>Brenda McHugh</dc:creator>
  <cp:lastModifiedBy>Admin3</cp:lastModifiedBy>
  <cp:revision>7</cp:revision>
  <dcterms:created xsi:type="dcterms:W3CDTF">2018-09-03T12:12:54Z</dcterms:created>
  <dcterms:modified xsi:type="dcterms:W3CDTF">2018-11-21T12:09:34Z</dcterms:modified>
</cp:coreProperties>
</file>